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ink/ink1.xml" ContentType="application/inkml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9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9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71"/>
  </p:notesMasterIdLst>
  <p:sldIdLst>
    <p:sldId id="256" r:id="rId2"/>
    <p:sldId id="378" r:id="rId3"/>
    <p:sldId id="389" r:id="rId4"/>
    <p:sldId id="545" r:id="rId5"/>
    <p:sldId id="546" r:id="rId6"/>
    <p:sldId id="547" r:id="rId7"/>
    <p:sldId id="543" r:id="rId8"/>
    <p:sldId id="549" r:id="rId9"/>
    <p:sldId id="550" r:id="rId10"/>
    <p:sldId id="551" r:id="rId11"/>
    <p:sldId id="552" r:id="rId12"/>
    <p:sldId id="553" r:id="rId13"/>
    <p:sldId id="554" r:id="rId14"/>
    <p:sldId id="555" r:id="rId15"/>
    <p:sldId id="556" r:id="rId16"/>
    <p:sldId id="461" r:id="rId17"/>
    <p:sldId id="559" r:id="rId18"/>
    <p:sldId id="791" r:id="rId19"/>
    <p:sldId id="562" r:id="rId20"/>
    <p:sldId id="563" r:id="rId21"/>
    <p:sldId id="548" r:id="rId22"/>
    <p:sldId id="561" r:id="rId23"/>
    <p:sldId id="567" r:id="rId24"/>
    <p:sldId id="564" r:id="rId25"/>
    <p:sldId id="565" r:id="rId26"/>
    <p:sldId id="566" r:id="rId27"/>
    <p:sldId id="797" r:id="rId28"/>
    <p:sldId id="854" r:id="rId29"/>
    <p:sldId id="853" r:id="rId30"/>
    <p:sldId id="796" r:id="rId31"/>
    <p:sldId id="568" r:id="rId32"/>
    <p:sldId id="569" r:id="rId33"/>
    <p:sldId id="789" r:id="rId34"/>
    <p:sldId id="852" r:id="rId35"/>
    <p:sldId id="855" r:id="rId36"/>
    <p:sldId id="856" r:id="rId37"/>
    <p:sldId id="572" r:id="rId38"/>
    <p:sldId id="571" r:id="rId39"/>
    <p:sldId id="862" r:id="rId40"/>
    <p:sldId id="574" r:id="rId41"/>
    <p:sldId id="600" r:id="rId42"/>
    <p:sldId id="570" r:id="rId43"/>
    <p:sldId id="575" r:id="rId44"/>
    <p:sldId id="573" r:id="rId45"/>
    <p:sldId id="576" r:id="rId46"/>
    <p:sldId id="577" r:id="rId47"/>
    <p:sldId id="578" r:id="rId48"/>
    <p:sldId id="579" r:id="rId49"/>
    <p:sldId id="580" r:id="rId50"/>
    <p:sldId id="710" r:id="rId51"/>
    <p:sldId id="581" r:id="rId52"/>
    <p:sldId id="582" r:id="rId53"/>
    <p:sldId id="583" r:id="rId54"/>
    <p:sldId id="586" r:id="rId55"/>
    <p:sldId id="587" r:id="rId56"/>
    <p:sldId id="588" r:id="rId57"/>
    <p:sldId id="589" r:id="rId58"/>
    <p:sldId id="591" r:id="rId59"/>
    <p:sldId id="790" r:id="rId60"/>
    <p:sldId id="593" r:id="rId61"/>
    <p:sldId id="715" r:id="rId62"/>
    <p:sldId id="594" r:id="rId63"/>
    <p:sldId id="592" r:id="rId64"/>
    <p:sldId id="857" r:id="rId65"/>
    <p:sldId id="858" r:id="rId66"/>
    <p:sldId id="799" r:id="rId67"/>
    <p:sldId id="800" r:id="rId68"/>
    <p:sldId id="801" r:id="rId69"/>
    <p:sldId id="802" r:id="rId70"/>
    <p:sldId id="859" r:id="rId71"/>
    <p:sldId id="711" r:id="rId72"/>
    <p:sldId id="596" r:id="rId73"/>
    <p:sldId id="597" r:id="rId74"/>
    <p:sldId id="601" r:id="rId75"/>
    <p:sldId id="599" r:id="rId76"/>
    <p:sldId id="602" r:id="rId77"/>
    <p:sldId id="603" r:id="rId78"/>
    <p:sldId id="604" r:id="rId79"/>
    <p:sldId id="605" r:id="rId80"/>
    <p:sldId id="606" r:id="rId81"/>
    <p:sldId id="612" r:id="rId82"/>
    <p:sldId id="598" r:id="rId83"/>
    <p:sldId id="608" r:id="rId84"/>
    <p:sldId id="613" r:id="rId85"/>
    <p:sldId id="614" r:id="rId86"/>
    <p:sldId id="615" r:id="rId87"/>
    <p:sldId id="717" r:id="rId88"/>
    <p:sldId id="616" r:id="rId89"/>
    <p:sldId id="617" r:id="rId90"/>
    <p:sldId id="609" r:id="rId91"/>
    <p:sldId id="618" r:id="rId92"/>
    <p:sldId id="611" r:id="rId93"/>
    <p:sldId id="610" r:id="rId94"/>
    <p:sldId id="620" r:id="rId95"/>
    <p:sldId id="607" r:id="rId96"/>
    <p:sldId id="622" r:id="rId97"/>
    <p:sldId id="623" r:id="rId98"/>
    <p:sldId id="621" r:id="rId99"/>
    <p:sldId id="624" r:id="rId100"/>
    <p:sldId id="625" r:id="rId101"/>
    <p:sldId id="626" r:id="rId102"/>
    <p:sldId id="627" r:id="rId103"/>
    <p:sldId id="798" r:id="rId104"/>
    <p:sldId id="628" r:id="rId105"/>
    <p:sldId id="630" r:id="rId106"/>
    <p:sldId id="629" r:id="rId107"/>
    <p:sldId id="631" r:id="rId108"/>
    <p:sldId id="633" r:id="rId109"/>
    <p:sldId id="634" r:id="rId110"/>
    <p:sldId id="635" r:id="rId111"/>
    <p:sldId id="740" r:id="rId112"/>
    <p:sldId id="741" r:id="rId113"/>
    <p:sldId id="742" r:id="rId114"/>
    <p:sldId id="792" r:id="rId115"/>
    <p:sldId id="743" r:id="rId116"/>
    <p:sldId id="744" r:id="rId117"/>
    <p:sldId id="745" r:id="rId118"/>
    <p:sldId id="750" r:id="rId119"/>
    <p:sldId id="746" r:id="rId120"/>
    <p:sldId id="749" r:id="rId121"/>
    <p:sldId id="747" r:id="rId122"/>
    <p:sldId id="748" r:id="rId123"/>
    <p:sldId id="712" r:id="rId124"/>
    <p:sldId id="541" r:id="rId125"/>
    <p:sldId id="636" r:id="rId126"/>
    <p:sldId id="637" r:id="rId127"/>
    <p:sldId id="638" r:id="rId128"/>
    <p:sldId id="641" r:id="rId129"/>
    <p:sldId id="640" r:id="rId130"/>
    <p:sldId id="639" r:id="rId131"/>
    <p:sldId id="642" r:id="rId132"/>
    <p:sldId id="643" r:id="rId133"/>
    <p:sldId id="644" r:id="rId134"/>
    <p:sldId id="645" r:id="rId135"/>
    <p:sldId id="647" r:id="rId136"/>
    <p:sldId id="646" r:id="rId137"/>
    <p:sldId id="649" r:id="rId138"/>
    <p:sldId id="650" r:id="rId139"/>
    <p:sldId id="651" r:id="rId140"/>
    <p:sldId id="652" r:id="rId141"/>
    <p:sldId id="653" r:id="rId142"/>
    <p:sldId id="654" r:id="rId143"/>
    <p:sldId id="655" r:id="rId144"/>
    <p:sldId id="656" r:id="rId145"/>
    <p:sldId id="657" r:id="rId146"/>
    <p:sldId id="658" r:id="rId147"/>
    <p:sldId id="659" r:id="rId148"/>
    <p:sldId id="662" r:id="rId149"/>
    <p:sldId id="663" r:id="rId150"/>
    <p:sldId id="803" r:id="rId151"/>
    <p:sldId id="804" r:id="rId152"/>
    <p:sldId id="813" r:id="rId153"/>
    <p:sldId id="807" r:id="rId154"/>
    <p:sldId id="808" r:id="rId155"/>
    <p:sldId id="809" r:id="rId156"/>
    <p:sldId id="810" r:id="rId157"/>
    <p:sldId id="811" r:id="rId158"/>
    <p:sldId id="713" r:id="rId159"/>
    <p:sldId id="464" r:id="rId160"/>
    <p:sldId id="664" r:id="rId161"/>
    <p:sldId id="665" r:id="rId162"/>
    <p:sldId id="540" r:id="rId163"/>
    <p:sldId id="558" r:id="rId164"/>
    <p:sldId id="539" r:id="rId165"/>
    <p:sldId id="542" r:id="rId166"/>
    <p:sldId id="849" r:id="rId167"/>
    <p:sldId id="850" r:id="rId168"/>
    <p:sldId id="851" r:id="rId169"/>
    <p:sldId id="666" r:id="rId170"/>
    <p:sldId id="667" r:id="rId171"/>
    <p:sldId id="729" r:id="rId172"/>
    <p:sldId id="671" r:id="rId173"/>
    <p:sldId id="672" r:id="rId174"/>
    <p:sldId id="668" r:id="rId175"/>
    <p:sldId id="669" r:id="rId176"/>
    <p:sldId id="815" r:id="rId177"/>
    <p:sldId id="814" r:id="rId178"/>
    <p:sldId id="816" r:id="rId179"/>
    <p:sldId id="817" r:id="rId180"/>
    <p:sldId id="818" r:id="rId181"/>
    <p:sldId id="673" r:id="rId182"/>
    <p:sldId id="819" r:id="rId183"/>
    <p:sldId id="820" r:id="rId184"/>
    <p:sldId id="682" r:id="rId185"/>
    <p:sldId id="821" r:id="rId186"/>
    <p:sldId id="822" r:id="rId187"/>
    <p:sldId id="823" r:id="rId188"/>
    <p:sldId id="825" r:id="rId189"/>
    <p:sldId id="695" r:id="rId190"/>
    <p:sldId id="827" r:id="rId191"/>
    <p:sldId id="826" r:id="rId192"/>
    <p:sldId id="685" r:id="rId193"/>
    <p:sldId id="824" r:id="rId194"/>
    <p:sldId id="738" r:id="rId195"/>
    <p:sldId id="759" r:id="rId196"/>
    <p:sldId id="739" r:id="rId197"/>
    <p:sldId id="760" r:id="rId198"/>
    <p:sldId id="761" r:id="rId199"/>
    <p:sldId id="762" r:id="rId200"/>
    <p:sldId id="831" r:id="rId201"/>
    <p:sldId id="763" r:id="rId202"/>
    <p:sldId id="764" r:id="rId203"/>
    <p:sldId id="830" r:id="rId204"/>
    <p:sldId id="833" r:id="rId205"/>
    <p:sldId id="832" r:id="rId206"/>
    <p:sldId id="829" r:id="rId207"/>
    <p:sldId id="828" r:id="rId208"/>
    <p:sldId id="714" r:id="rId209"/>
    <p:sldId id="524" r:id="rId210"/>
    <p:sldId id="699" r:id="rId211"/>
    <p:sldId id="836" r:id="rId212"/>
    <p:sldId id="834" r:id="rId213"/>
    <p:sldId id="835" r:id="rId214"/>
    <p:sldId id="848" r:id="rId215"/>
    <p:sldId id="840" r:id="rId216"/>
    <p:sldId id="837" r:id="rId217"/>
    <p:sldId id="839" r:id="rId218"/>
    <p:sldId id="700" r:id="rId219"/>
    <p:sldId id="838" r:id="rId220"/>
    <p:sldId id="842" r:id="rId221"/>
    <p:sldId id="702" r:id="rId222"/>
    <p:sldId id="703" r:id="rId223"/>
    <p:sldId id="704" r:id="rId224"/>
    <p:sldId id="843" r:id="rId225"/>
    <p:sldId id="841" r:id="rId226"/>
    <p:sldId id="844" r:id="rId227"/>
    <p:sldId id="705" r:id="rId228"/>
    <p:sldId id="706" r:id="rId229"/>
    <p:sldId id="845" r:id="rId230"/>
    <p:sldId id="718" r:id="rId231"/>
    <p:sldId id="723" r:id="rId232"/>
    <p:sldId id="724" r:id="rId233"/>
    <p:sldId id="846" r:id="rId234"/>
    <p:sldId id="783" r:id="rId235"/>
    <p:sldId id="788" r:id="rId236"/>
    <p:sldId id="847" r:id="rId237"/>
    <p:sldId id="735" r:id="rId238"/>
    <p:sldId id="736" r:id="rId239"/>
    <p:sldId id="737" r:id="rId240"/>
    <p:sldId id="752" r:id="rId241"/>
    <p:sldId id="766" r:id="rId242"/>
    <p:sldId id="767" r:id="rId243"/>
    <p:sldId id="770" r:id="rId244"/>
    <p:sldId id="769" r:id="rId245"/>
    <p:sldId id="771" r:id="rId246"/>
    <p:sldId id="772" r:id="rId247"/>
    <p:sldId id="773" r:id="rId248"/>
    <p:sldId id="774" r:id="rId249"/>
    <p:sldId id="775" r:id="rId250"/>
    <p:sldId id="776" r:id="rId251"/>
    <p:sldId id="779" r:id="rId252"/>
    <p:sldId id="780" r:id="rId253"/>
    <p:sldId id="781" r:id="rId254"/>
    <p:sldId id="782" r:id="rId255"/>
    <p:sldId id="777" r:id="rId256"/>
    <p:sldId id="778" r:id="rId257"/>
    <p:sldId id="765" r:id="rId258"/>
    <p:sldId id="751" r:id="rId259"/>
    <p:sldId id="755" r:id="rId260"/>
    <p:sldId id="758" r:id="rId261"/>
    <p:sldId id="784" r:id="rId262"/>
    <p:sldId id="785" r:id="rId263"/>
    <p:sldId id="861" r:id="rId264"/>
    <p:sldId id="863" r:id="rId265"/>
    <p:sldId id="860" r:id="rId266"/>
    <p:sldId id="787" r:id="rId267"/>
    <p:sldId id="793" r:id="rId268"/>
    <p:sldId id="794" r:id="rId269"/>
    <p:sldId id="795" r:id="rId2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효은" initials="장효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9999"/>
    <a:srgbClr val="022736"/>
    <a:srgbClr val="53372B"/>
    <a:srgbClr val="7D5443"/>
    <a:srgbClr val="9B6B4D"/>
    <a:srgbClr val="765E4A"/>
    <a:srgbClr val="54462A"/>
    <a:srgbClr val="25357C"/>
    <a:srgbClr val="263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4" autoAdjust="0"/>
    <p:restoredTop sz="86658" autoAdjust="0"/>
  </p:normalViewPr>
  <p:slideViewPr>
    <p:cSldViewPr snapToGrid="0">
      <p:cViewPr varScale="1">
        <p:scale>
          <a:sx n="96" d="100"/>
          <a:sy n="96" d="100"/>
        </p:scale>
        <p:origin x="912" y="7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229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commentAuthors" Target="commentAuthor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23:29:33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24575,'34'0'0,"-1"-2"0,1 0 0,45-11 0,-28 5 0,0 3 0,1 1 0,96 7 0,-34 0 0,-5-5 0,119 5 0,-182 4 0,0 1 0,-1 3 0,-1 2 0,64 27 0,39 11 0,-119-45 0,0-1 0,0-2 0,0-1 0,0-1 0,50-5 0,-47 2 0,0 1 0,1 1 0,-1 2 0,43 7 0,-31-2 0,0-1 0,0-3 0,59-2 0,-54-2 0,1 3 0,58 8 0,-91-6 0,0-2 0,0 0 0,1 0 0,-1-2 0,0 0 0,1-1 0,-1-1 0,18-3 0,18-3 0,0 2 0,0 2 0,96 7 0,-41 0 0,3400-3 0,-3488-2 0,0 0 0,0 0 0,21-7 0,-19 4 0,-1 1 0,32-2 0,-12 6 0,-22 0 0,-1 0 0,1-1 0,0-1 0,-1 0 0,29-9 0,-5 0 0,1 2 0,0 1 0,0 2 0,0 2 0,45 2 0,-27 0 0,81-11 0,37-1 0,-171 14 0,358-16 0,-152 4-1365,-183 11-5461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7:20:10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23:44:18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8:33:06.2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1217 0 24575,'0'30'0,"-1"-1"0,-2 0 0,-1 0 0,-11 40 0,10-52 0,-1-1 0,0 0 0,-1 0 0,-1-1 0,0 0 0,-1 0 0,-1-1 0,-21 26 0,-48 54 0,51-57 0,-40 39 0,-73 42 0,10-10 0,49-39 0,48-43 0,-54 56 0,79-73 0,1 1 0,0 0 0,0 1 0,1 0 0,1 0 0,0 0 0,0 1 0,2 0 0,-1 0 0,-3 18 0,-2 19 0,-2 0 0,-1-1 0,-3 0 0,-2-1 0,-2-1 0,-40 67 0,-123 177 0,178-281 19,1 1-1,0-1 1,0 1-1,1 0 1,-2 12-1,-7 20-1494,3-21-5350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8:33:08.9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24575,'10'1'0,"1"2"0,-1 0 0,1 0 0,-1 1 0,0 0 0,0 0 0,-1 1 0,1 1 0,9 7 0,8 3 0,138 76 0,495 293 0,-614-353 0,-1 2 0,-2 2 0,-2 2 0,-1 2 0,49 63 0,165 172 0,-15-19 0,-129-109 0,6 6 0,-63-76-1365,-36-50-5461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8:33:12.3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1648 1 24575,'-145'151'0,"-45"37"0,45-48 0,33-22 0,-148 148 0,141-147 0,55-52 0,-3-3 0,-128 95 0,156-129 0,2 1 0,1 2 0,2 1 0,-45 57 0,5-6 0,72-82-136,-1 1-1,0-1 1,0-1-1,0 1 1,0 0-1,-1-1 1,1 0-1,-1 0 0,-6 3 1,-3-2-6690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8:33:13.4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24575,'6'1'0,"0"-1"0,0 1 0,-1 0 0,1 0 0,0 1 0,-1 0 0,1 0 0,-1 0 0,0 0 0,1 1 0,8 6 0,49 47 0,-37-32 0,257 244 0,148 130 0,-326-313 0,-26-23 0,-3 3 0,118 131 0,-30-23 0,-17-20 0,-106-105-91,-10-9-334,2-2 1,45 40-1,-57-61-6401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8:33:23.9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2056 1 24575,'-5'0'0,"-1"1"0,1 0 0,0 0 0,0 1 0,0-1 0,0 1 0,0 0 0,0 0 0,1 1 0,-1 0 0,1 0 0,-1 0 0,1 0 0,0 0 0,-6 7 0,-7 9 0,0 0 0,-14 23 0,3-5 0,-388 422 0,301-337 0,-220 212 0,267-268 0,-161 147 0,-98 97 0,135-125 0,13 9-1365,160-172-5461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23T08:33:25.2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24575,'11'0'0,"0"1"0,0 1 0,0 0 0,0 0 0,0 1 0,-1 0 0,1 1 0,-1 0 0,0 1 0,0 0 0,17 12 0,4 6 0,-1 2 0,30 32 0,-1-1 0,71 60 0,240 204 0,-286-254 0,3-5 0,149 80 0,-161-107 0,96 30 0,52 22 0,-181-63 0,-2 2 0,0 2 0,43 38 0,4 3 0,-28-25 0,177 118 0,-146-108-1365,-58-36-5461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6T07:20:09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6F58-96FD-4864-A281-7D455E118508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A73A8-F51F-4156-A768-408A5610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0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015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#(OSIV)Open Session In View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영속성 컨텍스트를 뷰까지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열어두는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 기능을 말한다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뷰에서도 지연 로딩을 사용할 수 있어 스프링 프레임워크에서는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OSIV 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사용 여부를 기본적으로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로 설정하고 있다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성능이나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scalability,, 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즉 확장성 측면에서 볼 때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가 좋음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설정하지않으면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경고가뜬다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. 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spring.jpa.open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-in-view=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Courier New" panose="02070309020205020404" pitchFamily="49" charset="0"/>
              </a:rPr>
              <a:t>false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스프링 부트 응용 프로그램을 동시 실행하고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있을때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 주는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경고가뜬다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en-US" altLang="ko-KR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livereload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서버가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시작되지않게하려면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로 설정 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spring.devtools.livereload.enabled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Courier New" panose="02070309020205020404" pitchFamily="49" charset="0"/>
              </a:rPr>
              <a:t>false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822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&lt;!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DOCTYPE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html&gt;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lang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xmlns:th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"http://www.thymeleaf.org"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th:replace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"~{/layout/basic :: 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setContent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(~{this::content2} )}"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th:fragment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"content2"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th:text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"${'Hello World'}"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th:each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"book : ${list}"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book.title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}]]--[[${#temporals.format(book.regDate, '</a:t>
            </a:r>
            <a:r>
              <a:rPr lang="en-US" altLang="ko-KR" sz="1800" b="1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yyyy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/MM/</a:t>
            </a:r>
            <a:r>
              <a:rPr lang="en-US" altLang="ko-KR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')}]]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70962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1947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65060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79184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9822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FC45-9586-1157-9932-A4B3009E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2E9585-EE83-B036-66DD-1BF0AE8F7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F574B4-86E6-0091-798D-C9812FEFC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AD17A-BEC7-EBE2-847D-51B6D03F6D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8593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@Getter</a:t>
            </a:r>
          </a:p>
          <a:p>
            <a:r>
              <a:rPr lang="en-US" altLang="ko-KR" dirty="0"/>
              <a:t>@Setter</a:t>
            </a:r>
          </a:p>
          <a:p>
            <a:r>
              <a:rPr lang="en-US" altLang="ko-KR" dirty="0"/>
              <a:t>@ToString(exclude = "replies")  </a:t>
            </a:r>
          </a:p>
          <a:p>
            <a:r>
              <a:rPr lang="en-US" altLang="ko-KR" dirty="0"/>
              <a:t>@Builder</a:t>
            </a:r>
          </a:p>
          <a:p>
            <a:r>
              <a:rPr lang="en-US" altLang="ko-KR" dirty="0"/>
              <a:t>@NoArgsConstructor</a:t>
            </a:r>
          </a:p>
          <a:p>
            <a:r>
              <a:rPr lang="en-US" altLang="ko-KR" dirty="0"/>
              <a:t>@AllArgsConstructor</a:t>
            </a:r>
          </a:p>
          <a:p>
            <a:r>
              <a:rPr lang="en-US" altLang="ko-KR" dirty="0"/>
              <a:t>@Entity</a:t>
            </a:r>
          </a:p>
          <a:p>
            <a:r>
              <a:rPr lang="en-US" altLang="ko-KR" dirty="0"/>
              <a:t>@Table(name = "</a:t>
            </a:r>
            <a:r>
              <a:rPr lang="en-US" altLang="ko-KR" dirty="0" err="1"/>
              <a:t>tbl_webboards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WebBoard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@Id</a:t>
            </a:r>
          </a:p>
          <a:p>
            <a:r>
              <a:rPr lang="en-US" altLang="ko-KR" dirty="0"/>
              <a:t>    @GeneratedValue(strategy = </a:t>
            </a:r>
            <a:r>
              <a:rPr lang="en-US" altLang="ko-KR" dirty="0" err="1"/>
              <a:t>GenerationType.AUTO</a:t>
            </a:r>
            <a:r>
              <a:rPr lang="en-US" altLang="ko-KR" dirty="0"/>
              <a:t>)//</a:t>
            </a:r>
            <a:r>
              <a:rPr lang="en-US" altLang="ko-KR" dirty="0" err="1"/>
              <a:t>oracle:sequence</a:t>
            </a:r>
            <a:r>
              <a:rPr lang="en-US" altLang="ko-KR" dirty="0"/>
              <a:t>, </a:t>
            </a:r>
            <a:r>
              <a:rPr lang="en-US" altLang="ko-KR" dirty="0" err="1"/>
              <a:t>mysql:identity</a:t>
            </a:r>
            <a:endParaRPr lang="en-US" altLang="ko-KR" dirty="0"/>
          </a:p>
          <a:p>
            <a:r>
              <a:rPr lang="en-US" altLang="ko-KR" dirty="0"/>
              <a:t>	private Long </a:t>
            </a:r>
            <a:r>
              <a:rPr lang="en-US" altLang="ko-KR" dirty="0" err="1"/>
              <a:t>bno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@NonNull //</a:t>
            </a:r>
            <a:r>
              <a:rPr lang="en-US" altLang="ko-KR" dirty="0" err="1"/>
              <a:t>WebBoard</a:t>
            </a:r>
            <a:r>
              <a:rPr lang="ko-KR" altLang="en-US" dirty="0"/>
              <a:t>가 </a:t>
            </a:r>
            <a:r>
              <a:rPr lang="en-US" altLang="ko-KR" dirty="0"/>
              <a:t>build</a:t>
            </a:r>
            <a:r>
              <a:rPr lang="ko-KR" altLang="en-US" dirty="0" err="1"/>
              <a:t>될때</a:t>
            </a:r>
            <a:r>
              <a:rPr lang="ko-KR" altLang="en-US" dirty="0"/>
              <a:t> 반드시 </a:t>
            </a:r>
            <a:r>
              <a:rPr lang="en-US" altLang="ko-KR" dirty="0"/>
              <a:t>setting</a:t>
            </a:r>
            <a:r>
              <a:rPr lang="ko-KR" altLang="en-US" dirty="0" err="1"/>
              <a:t>해야한다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 @Column(nullable = false)  //DB</a:t>
            </a:r>
            <a:r>
              <a:rPr lang="ko-KR" altLang="en-US" dirty="0"/>
              <a:t>칼럼이 </a:t>
            </a:r>
            <a:r>
              <a:rPr lang="en-US" altLang="ko-KR" dirty="0"/>
              <a:t>not null</a:t>
            </a:r>
          </a:p>
          <a:p>
            <a:r>
              <a:rPr lang="en-US" altLang="ko-KR" dirty="0"/>
              <a:t>	private String title;</a:t>
            </a:r>
          </a:p>
          <a:p>
            <a:r>
              <a:rPr lang="en-US" altLang="ko-KR" dirty="0"/>
              <a:t>	private String writer;</a:t>
            </a:r>
          </a:p>
          <a:p>
            <a:r>
              <a:rPr lang="en-US" altLang="ko-KR" dirty="0"/>
              <a:t>	@Column(length = 100)</a:t>
            </a:r>
          </a:p>
          <a:p>
            <a:r>
              <a:rPr lang="en-US" altLang="ko-KR" dirty="0"/>
              <a:t>	private String content;	</a:t>
            </a:r>
          </a:p>
          <a:p>
            <a:endParaRPr lang="en-US" altLang="ko-KR" dirty="0"/>
          </a:p>
          <a:p>
            <a:r>
              <a:rPr lang="en-US" altLang="ko-KR" dirty="0"/>
              <a:t>	@CreationTimestamp</a:t>
            </a:r>
          </a:p>
          <a:p>
            <a:r>
              <a:rPr lang="en-US" altLang="ko-KR" dirty="0"/>
              <a:t>	private Timestamp </a:t>
            </a:r>
            <a:r>
              <a:rPr lang="en-US" altLang="ko-KR" dirty="0" err="1"/>
              <a:t>regdate</a:t>
            </a:r>
            <a:r>
              <a:rPr lang="en-US" altLang="ko-KR" dirty="0"/>
              <a:t>;//</a:t>
            </a:r>
            <a:r>
              <a:rPr lang="en-US" altLang="ko-KR" dirty="0" err="1"/>
              <a:t>yyyy</a:t>
            </a:r>
            <a:r>
              <a:rPr lang="en-US" altLang="ko-KR" dirty="0"/>
              <a:t>-MM-dd </a:t>
            </a:r>
            <a:r>
              <a:rPr lang="en-US" altLang="ko-KR" dirty="0" err="1"/>
              <a:t>hh:mm:ss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@UpdateTimestamp  //</a:t>
            </a:r>
            <a:r>
              <a:rPr lang="ko-KR" altLang="en-US" dirty="0"/>
              <a:t>생성시 생성일자</a:t>
            </a:r>
            <a:r>
              <a:rPr lang="en-US" altLang="ko-KR" dirty="0"/>
              <a:t>, </a:t>
            </a:r>
            <a:r>
              <a:rPr lang="ko-KR" altLang="en-US" dirty="0" err="1"/>
              <a:t>수정시</a:t>
            </a:r>
            <a:r>
              <a:rPr lang="ko-KR" altLang="en-US" dirty="0"/>
              <a:t> 변경된다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private Timestamp </a:t>
            </a:r>
            <a:r>
              <a:rPr lang="en-US" altLang="ko-KR" dirty="0" err="1"/>
              <a:t>updatedate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	//@BatchSize(size = 100)</a:t>
            </a:r>
          </a:p>
          <a:p>
            <a:r>
              <a:rPr lang="en-US" altLang="ko-KR" dirty="0"/>
              <a:t>	@JsonIgnore</a:t>
            </a:r>
          </a:p>
          <a:p>
            <a:r>
              <a:rPr lang="en-US" altLang="ko-KR" dirty="0"/>
              <a:t>	@OneToMany(mappedBy = "board", </a:t>
            </a:r>
          </a:p>
          <a:p>
            <a:r>
              <a:rPr lang="en-US" altLang="ko-KR" dirty="0"/>
              <a:t>			cascade = </a:t>
            </a:r>
            <a:r>
              <a:rPr lang="en-US" altLang="ko-KR" dirty="0" err="1"/>
              <a:t>CascadeType.ALL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		fetch = </a:t>
            </a:r>
            <a:r>
              <a:rPr lang="en-US" altLang="ko-KR" dirty="0" err="1"/>
              <a:t>FetchType.LAZY</a:t>
            </a:r>
            <a:r>
              <a:rPr lang="en-US" altLang="ko-KR" dirty="0"/>
              <a:t> )</a:t>
            </a:r>
          </a:p>
          <a:p>
            <a:r>
              <a:rPr lang="en-US" altLang="ko-KR" dirty="0"/>
              <a:t>	List&lt;</a:t>
            </a:r>
            <a:r>
              <a:rPr lang="en-US" altLang="ko-KR" dirty="0" err="1"/>
              <a:t>WebReply</a:t>
            </a:r>
            <a:r>
              <a:rPr lang="en-US" altLang="ko-KR" dirty="0"/>
              <a:t>&gt; replies;</a:t>
            </a:r>
          </a:p>
          <a:p>
            <a:r>
              <a:rPr lang="en-US" altLang="ko-KR" dirty="0"/>
              <a:t>	//@OneToMany</a:t>
            </a:r>
            <a:r>
              <a:rPr lang="ko-KR" altLang="en-US" dirty="0"/>
              <a:t>와 </a:t>
            </a:r>
            <a:r>
              <a:rPr lang="en-US" altLang="ko-KR" dirty="0"/>
              <a:t>@ManyToMany</a:t>
            </a:r>
            <a:r>
              <a:rPr lang="ko-KR" altLang="en-US" dirty="0"/>
              <a:t>는 기본이 지연 로딩</a:t>
            </a:r>
            <a:r>
              <a:rPr lang="en-US" altLang="ko-KR" dirty="0"/>
              <a:t>(LAZY)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//@ManyToOne</a:t>
            </a:r>
            <a:r>
              <a:rPr lang="ko-KR" altLang="en-US" dirty="0"/>
              <a:t>이 </a:t>
            </a:r>
            <a:r>
              <a:rPr lang="en-US" altLang="ko-KR" dirty="0"/>
              <a:t>EAGER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양방향이므로 </a:t>
            </a:r>
            <a:r>
              <a:rPr lang="en-US" altLang="ko-KR" dirty="0"/>
              <a:t>reply</a:t>
            </a:r>
            <a:r>
              <a:rPr lang="ko-KR" altLang="en-US" dirty="0"/>
              <a:t>에서 </a:t>
            </a:r>
            <a:r>
              <a:rPr lang="en-US" altLang="ko-KR" dirty="0"/>
              <a:t>board</a:t>
            </a:r>
            <a:r>
              <a:rPr lang="ko-KR" altLang="en-US" dirty="0" err="1"/>
              <a:t>정보필요하므로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번 호출됨 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//</a:t>
            </a:r>
            <a:r>
              <a:rPr lang="ko-KR" altLang="en-US" dirty="0"/>
              <a:t>그러므로 </a:t>
            </a:r>
            <a:r>
              <a:rPr lang="en-US" altLang="ko-KR" dirty="0" err="1"/>
              <a:t>OneToMany</a:t>
            </a:r>
            <a:r>
              <a:rPr lang="ko-KR" altLang="en-US" dirty="0"/>
              <a:t>에서 지연로딩으로 변경하여도  </a:t>
            </a:r>
            <a:r>
              <a:rPr lang="en-US" altLang="ko-KR" dirty="0"/>
              <a:t>N</a:t>
            </a:r>
            <a:r>
              <a:rPr lang="ko-KR" altLang="en-US" dirty="0"/>
              <a:t>번 쿼리 호출된다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//</a:t>
            </a:r>
            <a:r>
              <a:rPr lang="ko-KR" altLang="en-US" dirty="0"/>
              <a:t>해결방안은 </a:t>
            </a:r>
            <a:r>
              <a:rPr lang="en-US" altLang="ko-KR" dirty="0" err="1"/>
              <a:t>BatchSize</a:t>
            </a:r>
            <a:r>
              <a:rPr lang="ko-KR" altLang="en-US" dirty="0"/>
              <a:t>조정 </a:t>
            </a:r>
            <a:r>
              <a:rPr lang="en-US" altLang="ko-KR" dirty="0"/>
              <a:t>@BatchSize(size = 100)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}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53580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package com.kosta.sbproject.vo3;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java.sql.Timestamp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javax.persistence.Entity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javax.persistence.FetchType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javax.persistence.GeneratedValue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javax.persistence.GenerationType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javax.persistence.Id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javax.persistence.JoinColumn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javax.persistence.ManyToOne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javax.persistence.Table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org.hibernate.annotations.CreationTimestamp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org.hibernate.annotations.UpdateTimestamp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com.fasterxml.jackson.annotation.JsonIgnore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com.fasterxml.jackson.annotation.JsonProperty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lombok.AllArgsConstructor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lombok.Builder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lombok.Getter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lombok.NoArgsConstructor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lombok.Setter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lombok.ToString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@Getter</a:t>
            </a:r>
          </a:p>
          <a:p>
            <a:r>
              <a:rPr lang="en-US" altLang="ko-KR" dirty="0"/>
              <a:t>@Setter</a:t>
            </a:r>
          </a:p>
          <a:p>
            <a:r>
              <a:rPr lang="en-US" altLang="ko-KR" dirty="0"/>
              <a:t>@ToString (exclude ="board")</a:t>
            </a:r>
          </a:p>
          <a:p>
            <a:r>
              <a:rPr lang="en-US" altLang="ko-KR" dirty="0"/>
              <a:t>@Builder</a:t>
            </a:r>
          </a:p>
          <a:p>
            <a:r>
              <a:rPr lang="en-US" altLang="ko-KR" dirty="0"/>
              <a:t>@NoArgsConstructor</a:t>
            </a:r>
          </a:p>
          <a:p>
            <a:r>
              <a:rPr lang="en-US" altLang="ko-KR" dirty="0"/>
              <a:t>@AllArgsConstructor</a:t>
            </a:r>
          </a:p>
          <a:p>
            <a:r>
              <a:rPr lang="en-US" altLang="ko-KR" dirty="0"/>
              <a:t>@Entity</a:t>
            </a:r>
          </a:p>
          <a:p>
            <a:r>
              <a:rPr lang="en-US" altLang="ko-KR" dirty="0"/>
              <a:t>@Table(name = "</a:t>
            </a:r>
            <a:r>
              <a:rPr lang="en-US" altLang="ko-KR" dirty="0" err="1"/>
              <a:t>tbl_webreplies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WebReply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@Id</a:t>
            </a:r>
          </a:p>
          <a:p>
            <a:r>
              <a:rPr lang="en-US" altLang="ko-KR" dirty="0"/>
              <a:t>    @GeneratedValue(strategy = </a:t>
            </a:r>
            <a:r>
              <a:rPr lang="en-US" altLang="ko-KR" dirty="0" err="1"/>
              <a:t>GenerationType.AUTO</a:t>
            </a:r>
            <a:r>
              <a:rPr lang="en-US" altLang="ko-KR" dirty="0"/>
              <a:t>)//</a:t>
            </a:r>
            <a:r>
              <a:rPr lang="en-US" altLang="ko-KR" dirty="0" err="1"/>
              <a:t>oracle:sequence</a:t>
            </a:r>
            <a:r>
              <a:rPr lang="en-US" altLang="ko-KR" dirty="0"/>
              <a:t>, </a:t>
            </a:r>
            <a:r>
              <a:rPr lang="en-US" altLang="ko-KR" dirty="0" err="1"/>
              <a:t>mysql:identity</a:t>
            </a:r>
            <a:endParaRPr lang="en-US" altLang="ko-KR" dirty="0"/>
          </a:p>
          <a:p>
            <a:r>
              <a:rPr lang="en-US" altLang="ko-KR" dirty="0"/>
              <a:t>	Long </a:t>
            </a:r>
            <a:r>
              <a:rPr lang="en-US" altLang="ko-KR" dirty="0" err="1"/>
              <a:t>rno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String </a:t>
            </a:r>
            <a:r>
              <a:rPr lang="en-US" altLang="ko-KR" dirty="0" err="1"/>
              <a:t>replyText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String </a:t>
            </a:r>
            <a:r>
              <a:rPr lang="en-US" altLang="ko-KR" dirty="0" err="1"/>
              <a:t>replyer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@CreationTimestamp</a:t>
            </a:r>
          </a:p>
          <a:p>
            <a:r>
              <a:rPr lang="en-US" altLang="ko-KR" dirty="0"/>
              <a:t>	private Timestamp </a:t>
            </a:r>
            <a:r>
              <a:rPr lang="en-US" altLang="ko-KR" dirty="0" err="1"/>
              <a:t>regdate</a:t>
            </a:r>
            <a:r>
              <a:rPr lang="en-US" altLang="ko-KR" dirty="0"/>
              <a:t>;//</a:t>
            </a:r>
            <a:r>
              <a:rPr lang="en-US" altLang="ko-KR" dirty="0" err="1"/>
              <a:t>yyyy</a:t>
            </a:r>
            <a:r>
              <a:rPr lang="en-US" altLang="ko-KR" dirty="0"/>
              <a:t>-MM-dd </a:t>
            </a:r>
            <a:r>
              <a:rPr lang="en-US" altLang="ko-KR" dirty="0" err="1"/>
              <a:t>hh:mm:ss</a:t>
            </a:r>
            <a:endParaRPr lang="en-US" altLang="ko-KR" dirty="0"/>
          </a:p>
          <a:p>
            <a:r>
              <a:rPr lang="en-US" altLang="ko-KR" dirty="0"/>
              <a:t>	@UpdateTimestamp  //</a:t>
            </a:r>
            <a:r>
              <a:rPr lang="ko-KR" altLang="en-US" dirty="0"/>
              <a:t>생성시 생성일자</a:t>
            </a:r>
            <a:r>
              <a:rPr lang="en-US" altLang="ko-KR" dirty="0"/>
              <a:t>, </a:t>
            </a:r>
            <a:r>
              <a:rPr lang="ko-KR" altLang="en-US" dirty="0" err="1"/>
              <a:t>수정시</a:t>
            </a:r>
            <a:r>
              <a:rPr lang="ko-KR" altLang="en-US" dirty="0"/>
              <a:t> 변경된다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private Timestamp </a:t>
            </a:r>
            <a:r>
              <a:rPr lang="en-US" altLang="ko-KR" dirty="0" err="1"/>
              <a:t>updatedate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//@JsonIgnore</a:t>
            </a:r>
          </a:p>
          <a:p>
            <a:r>
              <a:rPr lang="en-US" altLang="ko-KR" dirty="0"/>
              <a:t>	//@JsonProperty(access = </a:t>
            </a:r>
            <a:r>
              <a:rPr lang="en-US" altLang="ko-KR" dirty="0" err="1"/>
              <a:t>JsonProperty.Access.WRITE_ONLY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@ManyToOne(fetch = </a:t>
            </a:r>
            <a:r>
              <a:rPr lang="en-US" altLang="ko-KR" dirty="0" err="1"/>
              <a:t>FetchType.LAZY</a:t>
            </a:r>
            <a:r>
              <a:rPr lang="en-US" altLang="ko-KR" dirty="0"/>
              <a:t>) //lazy</a:t>
            </a:r>
            <a:r>
              <a:rPr lang="ko-KR" altLang="en-US" dirty="0"/>
              <a:t>로 변경해도 </a:t>
            </a:r>
            <a:r>
              <a:rPr lang="en-US" altLang="ko-KR" dirty="0" err="1"/>
              <a:t>OneToMany</a:t>
            </a:r>
            <a:r>
              <a:rPr lang="ko-KR" altLang="en-US" dirty="0"/>
              <a:t>에서 </a:t>
            </a:r>
            <a:r>
              <a:rPr lang="en-US" altLang="ko-KR" dirty="0"/>
              <a:t>Lazy</a:t>
            </a:r>
            <a:r>
              <a:rPr lang="ko-KR" altLang="en-US" dirty="0"/>
              <a:t>가 그대로 수행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	//@JoinColumn(name="board_bno")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WebBoard</a:t>
            </a:r>
            <a:r>
              <a:rPr lang="en-US" altLang="ko-KR" dirty="0"/>
              <a:t> board;</a:t>
            </a:r>
          </a:p>
          <a:p>
            <a:r>
              <a:rPr lang="en-US" altLang="ko-KR" dirty="0"/>
              <a:t>	//@ManyToOne, @OneToOne</a:t>
            </a:r>
            <a:r>
              <a:rPr lang="ko-KR" altLang="en-US" dirty="0"/>
              <a:t>과 같이 </a:t>
            </a:r>
            <a:r>
              <a:rPr lang="en-US" altLang="ko-KR" dirty="0"/>
              <a:t>@XXXToOne </a:t>
            </a:r>
            <a:r>
              <a:rPr lang="ko-KR" altLang="en-US" dirty="0" err="1"/>
              <a:t>어노테이션들은</a:t>
            </a:r>
            <a:r>
              <a:rPr lang="ko-KR" altLang="en-US" dirty="0"/>
              <a:t> 기본이 즉시 로딩</a:t>
            </a:r>
            <a:r>
              <a:rPr lang="en-US" altLang="ko-KR" dirty="0"/>
              <a:t>(EAGER)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150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사용할 때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리스트 데이터를 가져와야 하는 경우가 있다면 항상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N+1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염두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고로 로그를 확인하며 쿼리가 어떻게 만들어지고 전송되는지 확인하는 습관을 가지자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4285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67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IDE</a:t>
            </a:r>
            <a:r>
              <a:rPr lang="ko-KR" altLang="en-US" dirty="0"/>
              <a:t>에서 롬복이 바로 </a:t>
            </a:r>
            <a:r>
              <a:rPr lang="ko-KR" altLang="en-US" dirty="0" err="1"/>
              <a:t>적용되지않은</a:t>
            </a:r>
            <a:r>
              <a:rPr lang="ko-KR" altLang="en-US" dirty="0"/>
              <a:t> 경우 재부팅</a:t>
            </a:r>
            <a:r>
              <a:rPr lang="en-US" altLang="ko-KR" dirty="0"/>
              <a:t>!~~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0850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//@SpringBootTest</a:t>
            </a:r>
          </a:p>
          <a:p>
            <a:r>
              <a:rPr lang="en-US" altLang="ko-KR"/>
              <a:t>public class WebBoardTest {</a:t>
            </a:r>
          </a:p>
          <a:p>
            <a:endParaRPr lang="en-US" altLang="ko-KR"/>
          </a:p>
          <a:p>
            <a:r>
              <a:rPr lang="en-US" altLang="ko-KR"/>
              <a:t>	@Autowired</a:t>
            </a:r>
          </a:p>
          <a:p>
            <a:r>
              <a:rPr lang="en-US" altLang="ko-KR"/>
              <a:t>	WebBoardRepository webRepo;</a:t>
            </a:r>
          </a:p>
          <a:p>
            <a:r>
              <a:rPr lang="en-US" altLang="ko-KR"/>
              <a:t>	</a:t>
            </a:r>
          </a:p>
          <a:p>
            <a:r>
              <a:rPr lang="en-US" altLang="ko-KR"/>
              <a:t>	//</a:t>
            </a:r>
            <a:r>
              <a:rPr lang="ko-KR" altLang="en-US"/>
              <a:t>조건조회</a:t>
            </a:r>
            <a:r>
              <a:rPr lang="en-US" altLang="ko-KR"/>
              <a:t>, paging </a:t>
            </a:r>
          </a:p>
          <a:p>
            <a:r>
              <a:rPr lang="en-US" altLang="ko-KR"/>
              <a:t>	//@Test</a:t>
            </a:r>
          </a:p>
          <a:p>
            <a:r>
              <a:rPr lang="en-US" altLang="ko-KR"/>
              <a:t>	public void selectAll2() {</a:t>
            </a:r>
          </a:p>
          <a:p>
            <a:r>
              <a:rPr lang="en-US" altLang="ko-KR"/>
              <a:t>		Predicate pre = webRepo.makePredicate("content", ".2", null, null);</a:t>
            </a:r>
          </a:p>
          <a:p>
            <a:r>
              <a:rPr lang="en-US" altLang="ko-KR"/>
              <a:t>		Pageable paging = PageRequest.of(0, 5, Sort.Direction.DESC, new String[]{"title","bno"});</a:t>
            </a:r>
          </a:p>
          <a:p>
            <a:r>
              <a:rPr lang="en-US" altLang="ko-KR"/>
              <a:t>		Page&lt;WebBoard&gt; result =  webRepo.findAll(pre, paging); </a:t>
            </a:r>
          </a:p>
          <a:p>
            <a:r>
              <a:rPr lang="en-US" altLang="ko-KR"/>
              <a:t>		System.out.println("getTotalPages:" + result.getTotalPages());</a:t>
            </a:r>
          </a:p>
          <a:p>
            <a:r>
              <a:rPr lang="en-US" altLang="ko-KR"/>
              <a:t>		System.out.println("getPageNumber:" + result.getPageable().getPageNumber());</a:t>
            </a:r>
          </a:p>
          <a:p>
            <a:r>
              <a:rPr lang="en-US" altLang="ko-KR"/>
              <a:t>		</a:t>
            </a:r>
          </a:p>
          <a:p>
            <a:r>
              <a:rPr lang="en-US" altLang="ko-KR"/>
              <a:t>		List&lt;WebBoard&gt; blist = result.getContent();</a:t>
            </a:r>
          </a:p>
          <a:p>
            <a:r>
              <a:rPr lang="en-US" altLang="ko-KR"/>
              <a:t>		blist.forEach(b-&gt;{System.out.println(b);});</a:t>
            </a:r>
          </a:p>
          <a:p>
            <a:r>
              <a:rPr lang="en-US" altLang="ko-KR"/>
              <a:t>		</a:t>
            </a:r>
          </a:p>
          <a:p>
            <a:r>
              <a:rPr lang="en-US" altLang="ko-KR"/>
              <a:t>	}</a:t>
            </a:r>
          </a:p>
          <a:p>
            <a:r>
              <a:rPr lang="en-US" altLang="ko-KR"/>
              <a:t>	</a:t>
            </a:r>
          </a:p>
          <a:p>
            <a:r>
              <a:rPr lang="en-US" altLang="ko-KR"/>
              <a:t>	</a:t>
            </a:r>
          </a:p>
          <a:p>
            <a:r>
              <a:rPr lang="en-US" altLang="ko-KR"/>
              <a:t>	//@Test</a:t>
            </a:r>
          </a:p>
          <a:p>
            <a:r>
              <a:rPr lang="en-US" altLang="ko-KR"/>
              <a:t>	public void countAll() {</a:t>
            </a:r>
          </a:p>
          <a:p>
            <a:r>
              <a:rPr lang="en-US" altLang="ko-KR"/>
              <a:t>		System.out.println(webRepo.count() + "</a:t>
            </a:r>
            <a:r>
              <a:rPr lang="ko-KR" altLang="en-US"/>
              <a:t>건</a:t>
            </a:r>
            <a:r>
              <a:rPr lang="en-US" altLang="ko-KR"/>
              <a:t>");</a:t>
            </a:r>
          </a:p>
          <a:p>
            <a:r>
              <a:rPr lang="en-US" altLang="ko-KR"/>
              <a:t>	}</a:t>
            </a:r>
          </a:p>
          <a:p>
            <a:r>
              <a:rPr lang="en-US" altLang="ko-KR"/>
              <a:t>	</a:t>
            </a:r>
          </a:p>
          <a:p>
            <a:r>
              <a:rPr lang="en-US" altLang="ko-KR"/>
              <a:t>	//@Test</a:t>
            </a:r>
          </a:p>
          <a:p>
            <a:r>
              <a:rPr lang="en-US" altLang="ko-KR"/>
              <a:t>	public void selectAll() {</a:t>
            </a:r>
          </a:p>
          <a:p>
            <a:r>
              <a:rPr lang="en-US" altLang="ko-KR"/>
              <a:t>		webRepo.findAll().forEach(board-&gt;{</a:t>
            </a:r>
          </a:p>
          <a:p>
            <a:r>
              <a:rPr lang="en-US" altLang="ko-KR"/>
              <a:t>			System.out.println(board);</a:t>
            </a:r>
          </a:p>
          <a:p>
            <a:r>
              <a:rPr lang="en-US" altLang="ko-KR"/>
              <a:t>		});</a:t>
            </a:r>
          </a:p>
          <a:p>
            <a:r>
              <a:rPr lang="en-US" altLang="ko-KR"/>
              <a:t>	}</a:t>
            </a:r>
          </a:p>
          <a:p>
            <a:r>
              <a:rPr lang="en-US" altLang="ko-KR"/>
              <a:t>	</a:t>
            </a:r>
          </a:p>
          <a:p>
            <a:r>
              <a:rPr lang="en-US" altLang="ko-KR"/>
              <a:t>	//300</a:t>
            </a:r>
            <a:r>
              <a:rPr lang="ko-KR" altLang="en-US"/>
              <a:t>건의 </a:t>
            </a:r>
            <a:r>
              <a:rPr lang="en-US" altLang="ko-KR"/>
              <a:t>board insert</a:t>
            </a:r>
            <a:r>
              <a:rPr lang="ko-KR" altLang="en-US"/>
              <a:t>하기</a:t>
            </a:r>
          </a:p>
          <a:p>
            <a:r>
              <a:rPr lang="ko-KR" altLang="en-US"/>
              <a:t>	</a:t>
            </a:r>
            <a:r>
              <a:rPr lang="en-US" altLang="ko-KR"/>
              <a:t>//@Test</a:t>
            </a:r>
          </a:p>
          <a:p>
            <a:r>
              <a:rPr lang="en-US" altLang="ko-KR"/>
              <a:t>	public void insertBoard() {</a:t>
            </a:r>
          </a:p>
          <a:p>
            <a:r>
              <a:rPr lang="en-US" altLang="ko-KR"/>
              <a:t>		IntStream.rangeClosed(0, 300).forEach(i-&gt;{</a:t>
            </a:r>
          </a:p>
          <a:p>
            <a:r>
              <a:rPr lang="en-US" altLang="ko-KR"/>
              <a:t>			WebBoard board = WebBoard.builder()</a:t>
            </a:r>
          </a:p>
          <a:p>
            <a:r>
              <a:rPr lang="en-US" altLang="ko-KR"/>
              <a:t>					.title("sample board title " + i)</a:t>
            </a:r>
          </a:p>
          <a:p>
            <a:r>
              <a:rPr lang="en-US" altLang="ko-KR"/>
              <a:t>					.content("board</a:t>
            </a:r>
            <a:r>
              <a:rPr lang="ko-KR" altLang="en-US"/>
              <a:t>내용</a:t>
            </a:r>
            <a:r>
              <a:rPr lang="en-US" altLang="ko-KR"/>
              <a:t>...."+i)</a:t>
            </a:r>
          </a:p>
          <a:p>
            <a:r>
              <a:rPr lang="en-US" altLang="ko-KR"/>
              <a:t>					.writer("user0" + i%10)</a:t>
            </a:r>
          </a:p>
          <a:p>
            <a:r>
              <a:rPr lang="en-US" altLang="ko-KR"/>
              <a:t>					.build();</a:t>
            </a:r>
          </a:p>
          <a:p>
            <a:r>
              <a:rPr lang="en-US" altLang="ko-KR"/>
              <a:t>			webRepo.save(board);</a:t>
            </a:r>
          </a:p>
          <a:p>
            <a:r>
              <a:rPr lang="en-US" altLang="ko-KR"/>
              <a:t>		});</a:t>
            </a:r>
          </a:p>
          <a:p>
            <a:r>
              <a:rPr lang="en-US" altLang="ko-KR"/>
              <a:t>	}</a:t>
            </a:r>
          </a:p>
          <a:p>
            <a:r>
              <a:rPr lang="en-US" altLang="ko-KR"/>
              <a:t>}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77547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@SpringBootTest</a:t>
            </a:r>
          </a:p>
          <a:p>
            <a:r>
              <a:rPr lang="en-US" altLang="ko-KR"/>
              <a:t>public class WebReplyTest {</a:t>
            </a:r>
          </a:p>
          <a:p>
            <a:endParaRPr lang="en-US" altLang="ko-KR"/>
          </a:p>
          <a:p>
            <a:r>
              <a:rPr lang="en-US" altLang="ko-KR"/>
              <a:t>	@Autowired</a:t>
            </a:r>
          </a:p>
          <a:p>
            <a:r>
              <a:rPr lang="en-US" altLang="ko-KR"/>
              <a:t>	WebReplyRepository repo;</a:t>
            </a:r>
          </a:p>
          <a:p>
            <a:r>
              <a:rPr lang="en-US" altLang="ko-KR"/>
              <a:t>	</a:t>
            </a:r>
          </a:p>
          <a:p>
            <a:r>
              <a:rPr lang="en-US" altLang="ko-KR"/>
              <a:t>	//@Test</a:t>
            </a:r>
          </a:p>
          <a:p>
            <a:r>
              <a:rPr lang="en-US" altLang="ko-KR"/>
              <a:t>	public void testInsert() {</a:t>
            </a:r>
          </a:p>
          <a:p>
            <a:r>
              <a:rPr lang="en-US" altLang="ko-KR"/>
              <a:t>		Long[] arr = {949L, 948L, 947L};</a:t>
            </a:r>
          </a:p>
          <a:p>
            <a:r>
              <a:rPr lang="en-US" altLang="ko-KR"/>
              <a:t>		Arrays.stream(arr).forEach(n-&gt;{</a:t>
            </a:r>
          </a:p>
          <a:p>
            <a:r>
              <a:rPr lang="en-US" altLang="ko-KR"/>
              <a:t>			WebBoard board = </a:t>
            </a:r>
          </a:p>
          <a:p>
            <a:r>
              <a:rPr lang="en-US" altLang="ko-KR"/>
              <a:t>					WebBoard.builder().bno(n).title(" ").build();</a:t>
            </a:r>
          </a:p>
          <a:p>
            <a:r>
              <a:rPr lang="en-US" altLang="ko-KR"/>
              <a:t>			System.out.println(board);</a:t>
            </a:r>
          </a:p>
          <a:p>
            <a:r>
              <a:rPr lang="en-US" altLang="ko-KR"/>
              <a:t>			IntStream.range(1, 11).forEach(i-&gt;{</a:t>
            </a:r>
          </a:p>
          <a:p>
            <a:r>
              <a:rPr lang="en-US" altLang="ko-KR"/>
              <a:t>				WebReply reply = WebReply.builder()</a:t>
            </a:r>
          </a:p>
          <a:p>
            <a:r>
              <a:rPr lang="en-US" altLang="ko-KR"/>
              <a:t>						.replyText("</a:t>
            </a:r>
            <a:r>
              <a:rPr lang="ko-KR" altLang="en-US"/>
              <a:t>댓글</a:t>
            </a:r>
            <a:r>
              <a:rPr lang="en-US" altLang="ko-KR"/>
              <a:t>...." + i)</a:t>
            </a:r>
          </a:p>
          <a:p>
            <a:r>
              <a:rPr lang="en-US" altLang="ko-KR"/>
              <a:t>						.replyer("</a:t>
            </a:r>
            <a:r>
              <a:rPr lang="ko-KR" altLang="en-US"/>
              <a:t>답글쓰는사람</a:t>
            </a:r>
            <a:r>
              <a:rPr lang="en-US" altLang="ko-KR"/>
              <a:t>" + i)</a:t>
            </a:r>
          </a:p>
          <a:p>
            <a:r>
              <a:rPr lang="en-US" altLang="ko-KR"/>
              <a:t>						.board(board)</a:t>
            </a:r>
          </a:p>
          <a:p>
            <a:r>
              <a:rPr lang="en-US" altLang="ko-KR"/>
              <a:t>						.build();</a:t>
            </a:r>
          </a:p>
          <a:p>
            <a:r>
              <a:rPr lang="en-US" altLang="ko-KR"/>
              <a:t>				repo.save(reply);</a:t>
            </a:r>
          </a:p>
          <a:p>
            <a:r>
              <a:rPr lang="en-US" altLang="ko-KR"/>
              <a:t>			});</a:t>
            </a:r>
          </a:p>
          <a:p>
            <a:r>
              <a:rPr lang="en-US" altLang="ko-KR"/>
              <a:t>			</a:t>
            </a:r>
          </a:p>
          <a:p>
            <a:r>
              <a:rPr lang="en-US" altLang="ko-KR"/>
              <a:t>		});</a:t>
            </a:r>
          </a:p>
          <a:p>
            <a:r>
              <a:rPr lang="en-US" altLang="ko-KR"/>
              <a:t>		</a:t>
            </a:r>
          </a:p>
          <a:p>
            <a:r>
              <a:rPr lang="en-US" altLang="ko-KR"/>
              <a:t>	}</a:t>
            </a:r>
          </a:p>
          <a:p>
            <a:r>
              <a:rPr lang="en-US" altLang="ko-KR"/>
              <a:t>	</a:t>
            </a:r>
          </a:p>
          <a:p>
            <a:r>
              <a:rPr lang="en-US" altLang="ko-KR"/>
              <a:t>	</a:t>
            </a:r>
          </a:p>
          <a:p>
            <a:r>
              <a:rPr lang="en-US" altLang="ko-KR"/>
              <a:t>}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99134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@AllArgsConstructor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@NoArgsConstructor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@Builder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@Data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String </a:t>
            </a:r>
            <a:r>
              <a:rPr lang="en-US" altLang="ko-KR" sz="1800" b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String </a:t>
            </a:r>
            <a:r>
              <a:rPr lang="en-US" altLang="ko-KR" sz="1800" b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keyword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Pageable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getPageable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(Sort </a:t>
            </a:r>
            <a:r>
              <a:rPr lang="en-US" altLang="ko-KR" sz="1800" b="1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sort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PageRequest.</a:t>
            </a:r>
            <a:r>
              <a:rPr lang="en-US" altLang="ko-KR" sz="1800" b="1" i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-1, </a:t>
            </a:r>
            <a:r>
              <a:rPr lang="en-US" altLang="ko-KR" sz="1800" b="1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b="1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sort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808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com.shinhan.firstzone.paging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java.util.function.Function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java.util.stream.Collectors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java.util.stream.IntStream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org.springframework.data.domain.Page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org.springframework.data.domain.Pageable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lombok.Data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@Data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 class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PageResultDTO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&lt;DTO, EN&gt;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//data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private List&lt;DTO&gt;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총페이지번호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int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현재페이지 번호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int page;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목록사이즈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int size;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시작페이지번호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끝페이지번호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int start, end;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이전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다음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next;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페이지번호 목록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List&lt;Integer&gt;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Page&lt;Entity&gt;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객체들을 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객체로 변환해서 자료구조에 넣기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PageResultDTO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(Page&lt;EN&gt; result, Function&lt;EN, DTO&gt;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result.stream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().map(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).collect(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Collectors.toList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result.getTotalPages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makePageList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result.getPageable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	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private void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makePageList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(Pageable pageable)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this.page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pageable.getPageNumber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+ 1;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this.size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pageable.getPageSize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int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(int)(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Math.ceil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(page/10.0))*10;  //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한화면에 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개의 페이지번호를 출력하기로 가정함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- 9;    	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end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tempEnd?tempEnd:totalPage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end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&lt; 10 ?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: end;  //10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개보다 작다면 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</a:t>
            </a:r>
            <a:r>
              <a:rPr lang="ko-KR" altLang="en-US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번호까지만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	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start &gt; 1;  //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전페이지기 있는가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next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System.out.printf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("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:%d,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:%d start:%d end:%d \n" ,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totalPage,start,end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IntStream.rangeClosed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(start, end).boxed().collect(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Collectors.toList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4593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com.shinhan.firstzone.paging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java.util.function.Function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java.util.stream.Collectors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java.util.stream.IntStream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org.springframework.data.domain.Page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org.springframework.data.domain.Pageable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lombok.Data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@Data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 class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PageResultDTO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&lt;DTO, EN&gt;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//data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private List&lt;DTO&gt;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총페이지번호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int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현재페이지 번호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int page;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목록사이즈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int size;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시작페이지번호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끝페이지번호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int start, end;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이전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다음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next;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페이지번호 목록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 List&lt;Integer&gt;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 Page&lt;Entity&gt;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객체들을 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객체로 변환해서 자료구조에 넣기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PageResultDTO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(Page&lt;EN&gt; result, Function&lt;EN, DTO&gt;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result.stream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().map(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).collect(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Collectors.toList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result.getTotalPages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makePageList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result.getPageable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	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private void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makePageList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(Pageable pageable)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this.page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pageable.getPageNumber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+ 1;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this.size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pageable.getPageSize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int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(int)(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Math.ceil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(page/10.0))*10;  //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한화면에 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개의 페이지번호를 출력하기로 가정함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- 9;    	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end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tempEnd?tempEnd:totalPage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end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&lt; 10 ?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: end;  //10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개보다 작다면 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</a:t>
            </a:r>
            <a:r>
              <a:rPr lang="ko-KR" altLang="en-US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번호까지만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	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start &gt; 1;  //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전페이지기 있는가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next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System.out.printf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("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:%d,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:%d start:%d end:%d \n" ,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tempEnd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totalPage,start,end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IntStream.rangeClosed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(start, end).boxed().collect(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Collectors.toList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5091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 com.shinhan.firstzone.service2;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com.querydsl.core.BooleanBuilder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com.querydsl.core.types.Predicate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com.shinhan.firstzone.paging.PageRequestDTO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com.shinhan.firstzone.paging.PageResultDTO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com.shinhan.firstzone.vo2.MemberEntity;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com.shinhan.firstzone.vo4.QWebBoardEntity;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com.shinhan.firstzone.vo4.WebBoardDTO;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com.shinhan.firstzone.vo4.WebBoardEntity;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 interface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WebBoardService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//CRUD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작업제공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//1.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입력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Long register(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//2.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조회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List&lt;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PageResultDTO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selectById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(Long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//3.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수정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 modify(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//4.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삭제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 delete(Long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동적 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SQL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만들기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//t-&gt;title c-&gt;content w-&gt;writer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-&gt;title, content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tcw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-&gt;title,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content,writer</a:t>
            </a: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public default Predicate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makePredicate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(String type, String keyword)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BooleanBuilder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builder = new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BooleanBuilder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board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QWebBoardEntity.webBoardEntity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builder.and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(board.bno.gt(0));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//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검색조건처리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if(type==null) return builder;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BooleanBuilder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builder2 = new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BooleanBuilder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if(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type.contains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("t")) builder2.or(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board.title.like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("%" + keyword + "%"));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if(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type.contains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("c")) builder2.or(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board.content.like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("%" + keyword + "%"));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if(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type.contains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("w")) builder2.or(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board.writer.mname.like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("%" + keyword + "%"));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builder.and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(builder2);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return builder;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//DTO-&gt;Entity (DB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에 </a:t>
            </a:r>
            <a:r>
              <a:rPr lang="ko-KR" altLang="en-US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반영하기위함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default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dtoToEntity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MemberEntity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member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MemberEntity.builder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().mid(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dto.getMid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()).build();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entity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WebBoardEntity.builder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dto.getBno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.title(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dto.getTitle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.content(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dto.getContent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.writer(member)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.build();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return entity;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//Entity-&gt;DTO  (Data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전송을 위함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controller, service, view</a:t>
            </a:r>
            <a:r>
              <a:rPr lang="ko-KR" altLang="en-US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에서 작업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default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entityToDTO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entity)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WebBoardDTO.builder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entity.getBno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.title(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entity.getTitle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.mid(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entity.getWriter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getMid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mname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entity.getWriter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getMname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.content(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entity.getContent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regdate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entity.getRegdate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updatedate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entity.getUpdatedate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replyCount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entity.getReplies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().size())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.build();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return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254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package com.shinhan.firstzone.service2;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java.util.Optional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java.util.function.Function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java.util.stream.Collectors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org.springframework.beans.factory.annotation.Autowired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org.springframework.data.domain.Page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org.springframework.data.domain.Sort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org.springframework.stereotype.Service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com.shinhan.firstzone.paging.PageRequestDTO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com.shinhan.firstzone.paging.PageResultDTO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com.shinhan.firstzone.repository4.WebBoardRepository;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com.shinhan.firstzone.vo2.MemberEntity;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com.shinhan.firstzone.vo4.WebBoardDTO;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 com.shinhan.firstzone.vo4.WebBoardEntity;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@Service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 class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WebBoardServiceImpl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implements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WebBoardService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@Autowired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WebBoardRepository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boardRepo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@Override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public Long register(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boardRepo.save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dtoToEntity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return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newEntity.getBno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@Override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public List&lt;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List&lt;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boardRepo.findAll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().stream().map(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entityToDTO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      .collect(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Collectors.toList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return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public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PageResultDTO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getList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Page&lt;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result=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boardRepo.findAll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makePredicate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pageRequestDTO.getType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pageRequestDTO.getKeyword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pageRequestDTO.getPageable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(Sort.by("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").descending()));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Function&lt;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entityToDTO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System.out.println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("-----------------");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System.out.println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(result);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return new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PageResultDTO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&lt;&gt;(result,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@Override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public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selectById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(Long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boardRepo.findById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orElse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(null);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if(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==null) return null;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return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entityToDTO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@Override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public void modify(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boardRepo.findById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dto.getBno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()).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ifPresent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-&gt;{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en.setContent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dto.getContent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en.setTitle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dto.getTitle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MemberEntity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member =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MemberEntity.builder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().mid(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dto.getMid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()).build();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en.setWriter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(member);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boardRepo.save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en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});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@Override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public void delete(Long 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boardRepo.deleteById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	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	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646464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6328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295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8259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587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5387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3F5FB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&lt;!-- Data display --&gt;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"table table-striped"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thead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writerEmail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writerName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regdate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moddate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replyCount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thead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th:each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result.dtoList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"row"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th:href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"@{/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/detail(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dto.bno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dto.bno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dto.title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dto.content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[[${dto.mid}]]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dto.mname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[[${#dates.format(dto.regdate,'</a:t>
            </a:r>
            <a:r>
              <a:rPr lang="en-US" altLang="ko-KR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yyyy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/MM/</a:t>
            </a:r>
            <a:r>
              <a:rPr lang="en-US" altLang="ko-KR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')}]]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[[${#dates.format(dto.updatedate,'</a:t>
            </a:r>
            <a:r>
              <a:rPr lang="en-US" altLang="ko-KR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yyyy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/MM/</a:t>
            </a:r>
            <a:r>
              <a:rPr lang="en-US" altLang="ko-KR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')}]]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dto.replyCount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4615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3F5FB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&lt;!-- Data display --&gt;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"table table-striped"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thead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writerEmail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writerName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regdate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moddate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"col"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replyCount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thead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th:each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result.dtoList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scope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"row"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th:href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"@{/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/detail(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dto.bno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dto.bno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dto.title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dto.content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[[${dto.mid}]]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dto.mname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[[${#dates.format(dto.regdate,'</a:t>
            </a:r>
            <a:r>
              <a:rPr lang="en-US" altLang="ko-KR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yyyy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/MM/</a:t>
            </a:r>
            <a:r>
              <a:rPr lang="en-US" altLang="ko-KR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')}]]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[[${#dates.format(dto.updatedate,'</a:t>
            </a:r>
            <a:r>
              <a:rPr lang="en-US" altLang="ko-KR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yyyy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/MM/</a:t>
            </a:r>
            <a:r>
              <a:rPr lang="en-US" altLang="ko-KR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')}]]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dto.replyCount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94899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3F5FB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&lt;!-- </a:t>
            </a:r>
            <a:r>
              <a:rPr lang="ko-KR" altLang="en-US" sz="1800" b="1" dirty="0">
                <a:solidFill>
                  <a:srgbClr val="3F5FB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조건추가 </a:t>
            </a:r>
            <a:r>
              <a:rPr lang="en-US" altLang="ko-KR" sz="1800" b="1" dirty="0">
                <a:solidFill>
                  <a:srgbClr val="3F5FB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--&gt;</a:t>
            </a:r>
            <a:endParaRPr lang="ko-KR" altLang="en-US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form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/list"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"get"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searchForm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"input-group"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"hidden"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"page"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"1"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"hidden"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"size"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th:value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pageRequestDTO.size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"input-group-prepend"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"custom-select"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"type"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th:selected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pageRequestDTO.type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=='t'}"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ko-KR" alt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제목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th:selected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pageRequestDTO.type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=='c'}"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ko-KR" alt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내용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"w"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th:selected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pageRequestDTO.type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=='w'}"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ko-KR" alt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작성자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th:selected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pageRequestDTO.type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=='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tc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ko-KR" alt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제목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내용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tcw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th:selected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pageRequestDTO.type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=='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tcw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ko-KR" alt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제목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내용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+</a:t>
            </a:r>
            <a:r>
              <a:rPr lang="ko-KR" altLang="en-US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작성자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option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input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"form-control"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"keyword"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th:value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pageRequestDTO.keyword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"input-group-prepend"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"button-addon4"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"submit"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btn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btn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-outline-secondary 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btn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-search"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Search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"reset"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btn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btn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-outline-secondary 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btn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-clear"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button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form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5159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"pagination h-100 justify-content-center align-items-center"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"page-item"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th:if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boardresult.prev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"page-link"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th:href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"@{/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webboard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/list2(page=${boardresult.start-1},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size=${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pageRequestDTO.size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type=${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pageRequestDTO.type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},keyword=${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pageRequestDTO.keyword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})}"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tabindex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"-1"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u="sng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Previos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'page-item ' + 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boardresult.page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page?'active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':''}"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th:each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"page:${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boardresult.pageList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"page-link"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th:href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"@{/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webboard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/list2(page=${page},size=${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pageRequestDTO.size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type=${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pageRequestDTO.type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},keyword=${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pageRequestDTO.keyword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})}"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tabindex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"-1"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[[${page}]]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페이지</a:t>
            </a: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"page-item"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th:if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boardresult.next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a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"page-link"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th:href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"@{/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webboard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/list2(page=${boardresult.end+1},size=${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pageRequestDTO.size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type=${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pageRequestDTO.type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},keyword=${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pageRequestDTO.keyword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})}"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Next</a:t>
            </a: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b="1">
              <a:solidFill>
                <a:srgbClr val="00808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th:inline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javascript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msg = </a:t>
            </a:r>
            <a:r>
              <a:rPr lang="en-US" altLang="ko-KR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/*[[${msg}]]*/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(msg!==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&amp;&amp; msg!==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alert(msg);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050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"pagination h-100 justify-content-center align-items-center"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"page-item"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th:if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result.prev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"page-link"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th:href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"@{/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/list(page=${result.start-1})}"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tabindex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"-1"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Previos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 'page-item ' + 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result.page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==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page?'active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':''}"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th:each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"page:${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result.pageList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"page-link"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th:href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"@{/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/list(page=${page},size=${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pageRequestDTO.size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},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type=${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pageRequestDTO.type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},keyword=${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pageRequestDTO.keyword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})}"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tabindex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"-1"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[[${page}]]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"page-item"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th:if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result.next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"page-link"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th:href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"@{/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webboard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/list(page=${result.end+1})}"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Next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ul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th:inline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javascript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msg = </a:t>
            </a:r>
            <a:r>
              <a:rPr lang="en-US" altLang="ko-KR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/*[[${msg}]]*/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(msg!==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&amp;&amp; msg!==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alert(msg);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script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6886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package com.shinhan.firstzone.service2;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java.util.List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com.shinhan.firstzone.vo4.WebBoardEntity;</a:t>
            </a:r>
          </a:p>
          <a:p>
            <a:r>
              <a:rPr lang="en-US" altLang="ko-KR" dirty="0"/>
              <a:t>import com.shinhan.firstzone.vo4.WebReplyDTO;</a:t>
            </a:r>
          </a:p>
          <a:p>
            <a:r>
              <a:rPr lang="en-US" altLang="ko-KR" dirty="0"/>
              <a:t>import com.shinhan.firstzone.vo4.WebReplyEntity;</a:t>
            </a:r>
          </a:p>
          <a:p>
            <a:endParaRPr lang="en-US" altLang="ko-KR" dirty="0"/>
          </a:p>
          <a:p>
            <a:r>
              <a:rPr lang="en-US" altLang="ko-KR" dirty="0"/>
              <a:t>public interface </a:t>
            </a:r>
            <a:r>
              <a:rPr lang="en-US" altLang="ko-KR" dirty="0" err="1"/>
              <a:t>WebReplyService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//CRUD</a:t>
            </a:r>
          </a:p>
          <a:p>
            <a:r>
              <a:rPr lang="en-US" altLang="ko-KR" dirty="0"/>
              <a:t>	//Create</a:t>
            </a:r>
          </a:p>
          <a:p>
            <a:r>
              <a:rPr lang="en-US" altLang="ko-KR" dirty="0"/>
              <a:t>	Long register(</a:t>
            </a:r>
            <a:r>
              <a:rPr lang="en-US" altLang="ko-KR" dirty="0" err="1"/>
              <a:t>WebReplyDTO</a:t>
            </a:r>
            <a:r>
              <a:rPr lang="en-US" altLang="ko-KR" dirty="0"/>
              <a:t> </a:t>
            </a:r>
            <a:r>
              <a:rPr lang="en-US" altLang="ko-KR" dirty="0" err="1"/>
              <a:t>dto</a:t>
            </a:r>
            <a:r>
              <a:rPr lang="en-US" altLang="ko-KR" dirty="0"/>
              <a:t> );</a:t>
            </a:r>
          </a:p>
          <a:p>
            <a:r>
              <a:rPr lang="en-US" altLang="ko-KR" dirty="0"/>
              <a:t>	//Read</a:t>
            </a:r>
          </a:p>
          <a:p>
            <a:r>
              <a:rPr lang="en-US" altLang="ko-KR" dirty="0"/>
              <a:t>	List&lt;</a:t>
            </a:r>
            <a:r>
              <a:rPr lang="en-US" altLang="ko-KR" dirty="0" err="1"/>
              <a:t>WebReplyDTO</a:t>
            </a:r>
            <a:r>
              <a:rPr lang="en-US" altLang="ko-KR" dirty="0"/>
              <a:t>&gt; </a:t>
            </a:r>
            <a:r>
              <a:rPr lang="en-US" altLang="ko-KR" dirty="0" err="1"/>
              <a:t>getList</a:t>
            </a:r>
            <a:r>
              <a:rPr lang="en-US" altLang="ko-KR" dirty="0"/>
              <a:t>(Long </a:t>
            </a:r>
            <a:r>
              <a:rPr lang="en-US" altLang="ko-KR" dirty="0" err="1"/>
              <a:t>bno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	//Update</a:t>
            </a:r>
          </a:p>
          <a:p>
            <a:r>
              <a:rPr lang="en-US" altLang="ko-KR" dirty="0"/>
              <a:t>	void modify(</a:t>
            </a:r>
            <a:r>
              <a:rPr lang="en-US" altLang="ko-KR" dirty="0" err="1"/>
              <a:t>WebReplyDTO</a:t>
            </a:r>
            <a:r>
              <a:rPr lang="en-US" altLang="ko-KR" dirty="0"/>
              <a:t> </a:t>
            </a:r>
            <a:r>
              <a:rPr lang="en-US" altLang="ko-KR" dirty="0" err="1"/>
              <a:t>dto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	//Delete</a:t>
            </a:r>
          </a:p>
          <a:p>
            <a:r>
              <a:rPr lang="en-US" altLang="ko-KR" dirty="0"/>
              <a:t>	void delete(Long </a:t>
            </a:r>
            <a:r>
              <a:rPr lang="en-US" altLang="ko-KR" dirty="0" err="1"/>
              <a:t>rno</a:t>
            </a:r>
            <a:r>
              <a:rPr lang="en-US" altLang="ko-KR" dirty="0"/>
              <a:t>);	</a:t>
            </a:r>
          </a:p>
          <a:p>
            <a:r>
              <a:rPr lang="en-US" altLang="ko-KR" dirty="0"/>
              <a:t>	//DTO-&gt;Entity</a:t>
            </a:r>
          </a:p>
          <a:p>
            <a:r>
              <a:rPr lang="en-US" altLang="ko-KR" dirty="0"/>
              <a:t>	default </a:t>
            </a:r>
            <a:r>
              <a:rPr lang="en-US" altLang="ko-KR" dirty="0" err="1"/>
              <a:t>WebReplyEntity</a:t>
            </a:r>
            <a:r>
              <a:rPr lang="en-US" altLang="ko-KR" dirty="0"/>
              <a:t> </a:t>
            </a:r>
            <a:r>
              <a:rPr lang="en-US" altLang="ko-KR" dirty="0" err="1"/>
              <a:t>dtoToEntity</a:t>
            </a:r>
            <a:r>
              <a:rPr lang="en-US" altLang="ko-KR" dirty="0"/>
              <a:t>(</a:t>
            </a:r>
            <a:r>
              <a:rPr lang="en-US" altLang="ko-KR" dirty="0" err="1"/>
              <a:t>WebReplyDTO</a:t>
            </a:r>
            <a:r>
              <a:rPr lang="en-US" altLang="ko-KR" dirty="0"/>
              <a:t> </a:t>
            </a:r>
            <a:r>
              <a:rPr lang="en-US" altLang="ko-KR" dirty="0" err="1"/>
              <a:t>dto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WebBoardEntity</a:t>
            </a:r>
            <a:r>
              <a:rPr lang="en-US" altLang="ko-KR" dirty="0"/>
              <a:t> board = </a:t>
            </a:r>
            <a:r>
              <a:rPr lang="en-US" altLang="ko-KR" dirty="0" err="1"/>
              <a:t>WebBoardEntity.builder</a:t>
            </a:r>
            <a:r>
              <a:rPr lang="en-US" altLang="ko-KR" dirty="0"/>
              <a:t>().</a:t>
            </a:r>
            <a:r>
              <a:rPr lang="en-US" altLang="ko-KR" dirty="0" err="1"/>
              <a:t>bno</a:t>
            </a:r>
            <a:r>
              <a:rPr lang="en-US" altLang="ko-KR" dirty="0"/>
              <a:t>(</a:t>
            </a:r>
            <a:r>
              <a:rPr lang="en-US" altLang="ko-KR" dirty="0" err="1"/>
              <a:t>dto.getBoardBno</a:t>
            </a:r>
            <a:r>
              <a:rPr lang="en-US" altLang="ko-KR" dirty="0"/>
              <a:t>()).build();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WebReplyEntity</a:t>
            </a:r>
            <a:r>
              <a:rPr lang="en-US" altLang="ko-KR" dirty="0"/>
              <a:t> entity = </a:t>
            </a:r>
            <a:r>
              <a:rPr lang="en-US" altLang="ko-KR" dirty="0" err="1"/>
              <a:t>WebReplyEntity.builder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				.</a:t>
            </a:r>
            <a:r>
              <a:rPr lang="en-US" altLang="ko-KR" dirty="0" err="1"/>
              <a:t>rno</a:t>
            </a:r>
            <a:r>
              <a:rPr lang="en-US" altLang="ko-KR" dirty="0"/>
              <a:t>(</a:t>
            </a:r>
            <a:r>
              <a:rPr lang="en-US" altLang="ko-KR" dirty="0" err="1"/>
              <a:t>dto.getRno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				.reply(</a:t>
            </a:r>
            <a:r>
              <a:rPr lang="en-US" altLang="ko-KR" dirty="0" err="1"/>
              <a:t>dto.getReply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				.</a:t>
            </a:r>
            <a:r>
              <a:rPr lang="en-US" altLang="ko-KR" dirty="0" err="1"/>
              <a:t>replyer</a:t>
            </a:r>
            <a:r>
              <a:rPr lang="en-US" altLang="ko-KR" dirty="0"/>
              <a:t>(</a:t>
            </a:r>
            <a:r>
              <a:rPr lang="en-US" altLang="ko-KR" dirty="0" err="1"/>
              <a:t>dto.getReplyer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				.board(board)</a:t>
            </a:r>
          </a:p>
          <a:p>
            <a:r>
              <a:rPr lang="en-US" altLang="ko-KR" dirty="0"/>
              <a:t>				.build();</a:t>
            </a:r>
          </a:p>
          <a:p>
            <a:r>
              <a:rPr lang="en-US" altLang="ko-KR" dirty="0"/>
              <a:t>		return entity;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	//Entity-&gt;DTO</a:t>
            </a:r>
          </a:p>
          <a:p>
            <a:r>
              <a:rPr lang="en-US" altLang="ko-KR" dirty="0"/>
              <a:t>	default </a:t>
            </a:r>
            <a:r>
              <a:rPr lang="en-US" altLang="ko-KR" dirty="0" err="1"/>
              <a:t>WebReplyDTO</a:t>
            </a:r>
            <a:r>
              <a:rPr lang="en-US" altLang="ko-KR" dirty="0"/>
              <a:t> </a:t>
            </a:r>
            <a:r>
              <a:rPr lang="en-US" altLang="ko-KR" dirty="0" err="1"/>
              <a:t>entityToDTO</a:t>
            </a:r>
            <a:r>
              <a:rPr lang="en-US" altLang="ko-KR" dirty="0"/>
              <a:t>(</a:t>
            </a:r>
            <a:r>
              <a:rPr lang="en-US" altLang="ko-KR" dirty="0" err="1"/>
              <a:t>WebReplyEntity</a:t>
            </a:r>
            <a:r>
              <a:rPr lang="en-US" altLang="ko-KR" dirty="0"/>
              <a:t> entity){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WebReplyDTO</a:t>
            </a:r>
            <a:r>
              <a:rPr lang="en-US" altLang="ko-KR" dirty="0"/>
              <a:t> </a:t>
            </a:r>
            <a:r>
              <a:rPr lang="en-US" altLang="ko-KR" dirty="0" err="1"/>
              <a:t>dto</a:t>
            </a:r>
            <a:r>
              <a:rPr lang="en-US" altLang="ko-KR" dirty="0"/>
              <a:t> = </a:t>
            </a:r>
            <a:r>
              <a:rPr lang="en-US" altLang="ko-KR" dirty="0" err="1"/>
              <a:t>WebReplyDTO.builder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				.</a:t>
            </a:r>
            <a:r>
              <a:rPr lang="en-US" altLang="ko-KR" dirty="0" err="1"/>
              <a:t>rno</a:t>
            </a:r>
            <a:r>
              <a:rPr lang="en-US" altLang="ko-KR" dirty="0"/>
              <a:t>(</a:t>
            </a:r>
            <a:r>
              <a:rPr lang="en-US" altLang="ko-KR" dirty="0" err="1"/>
              <a:t>entity.getRno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				.reply(</a:t>
            </a:r>
            <a:r>
              <a:rPr lang="en-US" altLang="ko-KR" dirty="0" err="1"/>
              <a:t>entity.getReply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				.</a:t>
            </a:r>
            <a:r>
              <a:rPr lang="en-US" altLang="ko-KR" dirty="0" err="1"/>
              <a:t>replyer</a:t>
            </a:r>
            <a:r>
              <a:rPr lang="en-US" altLang="ko-KR" dirty="0"/>
              <a:t>(</a:t>
            </a:r>
            <a:r>
              <a:rPr lang="en-US" altLang="ko-KR" dirty="0" err="1"/>
              <a:t>entity.getReplyer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				.</a:t>
            </a:r>
            <a:r>
              <a:rPr lang="en-US" altLang="ko-KR" dirty="0" err="1"/>
              <a:t>boardBno</a:t>
            </a:r>
            <a:r>
              <a:rPr lang="en-US" altLang="ko-KR" dirty="0"/>
              <a:t>(</a:t>
            </a:r>
            <a:r>
              <a:rPr lang="en-US" altLang="ko-KR" dirty="0" err="1"/>
              <a:t>entity.getBoard</a:t>
            </a:r>
            <a:r>
              <a:rPr lang="en-US" altLang="ko-KR" dirty="0"/>
              <a:t>().</a:t>
            </a:r>
            <a:r>
              <a:rPr lang="en-US" altLang="ko-KR" dirty="0" err="1"/>
              <a:t>getBno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				.build();</a:t>
            </a:r>
          </a:p>
          <a:p>
            <a:r>
              <a:rPr lang="en-US" altLang="ko-KR" dirty="0"/>
              <a:t>		return </a:t>
            </a:r>
            <a:r>
              <a:rPr lang="en-US" altLang="ko-KR" dirty="0" err="1"/>
              <a:t>dto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5954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package com.shinhan.firstzone.service2;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java.util.List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java.util.function.Function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java.util.stream.Collectors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org.springframework.beans.factory.annotation.Autowired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org.springframework.stereotype.Service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com.shinhan.firstzone.repository4.WebReplyRepository;</a:t>
            </a:r>
          </a:p>
          <a:p>
            <a:r>
              <a:rPr lang="en-US" altLang="ko-KR" dirty="0"/>
              <a:t>import com.shinhan.firstzone.vo4.WebBoardEntity;</a:t>
            </a:r>
          </a:p>
          <a:p>
            <a:r>
              <a:rPr lang="en-US" altLang="ko-KR" dirty="0"/>
              <a:t>import com.shinhan.firstzone.vo4.WebReplyDTO;</a:t>
            </a:r>
          </a:p>
          <a:p>
            <a:r>
              <a:rPr lang="en-US" altLang="ko-KR" dirty="0"/>
              <a:t>import com.shinhan.firstzone.vo4.WebReplyEntity;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@Service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WebReplyServiceImpl</a:t>
            </a:r>
            <a:r>
              <a:rPr lang="en-US" altLang="ko-KR" dirty="0"/>
              <a:t> implements </a:t>
            </a:r>
            <a:r>
              <a:rPr lang="en-US" altLang="ko-KR" dirty="0" err="1"/>
              <a:t>WebReplyService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@Autowired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WebReplyRepository</a:t>
            </a:r>
            <a:r>
              <a:rPr lang="en-US" altLang="ko-KR" dirty="0"/>
              <a:t> </a:t>
            </a:r>
            <a:r>
              <a:rPr lang="en-US" altLang="ko-KR" dirty="0" err="1"/>
              <a:t>replyRepo</a:t>
            </a:r>
            <a:r>
              <a:rPr lang="en-US" altLang="ko-KR" dirty="0"/>
              <a:t>;	</a:t>
            </a:r>
          </a:p>
          <a:p>
            <a:r>
              <a:rPr lang="en-US" altLang="ko-KR" dirty="0"/>
              <a:t>	public Long register(</a:t>
            </a:r>
            <a:r>
              <a:rPr lang="en-US" altLang="ko-KR" dirty="0" err="1"/>
              <a:t>WebReplyDTO</a:t>
            </a:r>
            <a:r>
              <a:rPr lang="en-US" altLang="ko-KR" dirty="0"/>
              <a:t> </a:t>
            </a:r>
            <a:r>
              <a:rPr lang="en-US" altLang="ko-KR" dirty="0" err="1"/>
              <a:t>dto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WebReplyEntity</a:t>
            </a:r>
            <a:r>
              <a:rPr lang="en-US" altLang="ko-KR" dirty="0"/>
              <a:t> </a:t>
            </a:r>
            <a:r>
              <a:rPr lang="en-US" altLang="ko-KR" dirty="0" err="1"/>
              <a:t>newReply</a:t>
            </a:r>
            <a:r>
              <a:rPr lang="en-US" altLang="ko-KR" dirty="0"/>
              <a:t> = </a:t>
            </a:r>
            <a:r>
              <a:rPr lang="en-US" altLang="ko-KR" dirty="0" err="1"/>
              <a:t>replyRepo.save</a:t>
            </a:r>
            <a:r>
              <a:rPr lang="en-US" altLang="ko-KR" dirty="0"/>
              <a:t>(</a:t>
            </a:r>
            <a:r>
              <a:rPr lang="en-US" altLang="ko-KR" dirty="0" err="1"/>
              <a:t>dtoToEntity</a:t>
            </a:r>
            <a:r>
              <a:rPr lang="en-US" altLang="ko-KR" dirty="0"/>
              <a:t>(</a:t>
            </a:r>
            <a:r>
              <a:rPr lang="en-US" altLang="ko-KR" dirty="0" err="1"/>
              <a:t>dto</a:t>
            </a:r>
            <a:r>
              <a:rPr lang="en-US" altLang="ko-KR" dirty="0"/>
              <a:t>));</a:t>
            </a:r>
          </a:p>
          <a:p>
            <a:r>
              <a:rPr lang="en-US" altLang="ko-KR" dirty="0"/>
              <a:t>		return </a:t>
            </a:r>
            <a:r>
              <a:rPr lang="en-US" altLang="ko-KR" dirty="0" err="1"/>
              <a:t>newReply.getRno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	public List&lt;</a:t>
            </a:r>
            <a:r>
              <a:rPr lang="en-US" altLang="ko-KR" dirty="0" err="1"/>
              <a:t>WebReplyDTO</a:t>
            </a:r>
            <a:r>
              <a:rPr lang="en-US" altLang="ko-KR" dirty="0"/>
              <a:t>&gt; </a:t>
            </a:r>
            <a:r>
              <a:rPr lang="en-US" altLang="ko-KR" dirty="0" err="1"/>
              <a:t>getList</a:t>
            </a:r>
            <a:r>
              <a:rPr lang="en-US" altLang="ko-KR" dirty="0"/>
              <a:t>(Long </a:t>
            </a:r>
            <a:r>
              <a:rPr lang="en-US" altLang="ko-KR" dirty="0" err="1"/>
              <a:t>bno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WebBoardEntity</a:t>
            </a:r>
            <a:r>
              <a:rPr lang="en-US" altLang="ko-KR" dirty="0"/>
              <a:t> board = </a:t>
            </a:r>
            <a:r>
              <a:rPr lang="en-US" altLang="ko-KR" dirty="0" err="1"/>
              <a:t>WebBoardEntity.builder</a:t>
            </a:r>
            <a:r>
              <a:rPr lang="en-US" altLang="ko-KR" dirty="0"/>
              <a:t>().</a:t>
            </a:r>
            <a:r>
              <a:rPr lang="en-US" altLang="ko-KR" dirty="0" err="1"/>
              <a:t>bno</a:t>
            </a:r>
            <a:r>
              <a:rPr lang="en-US" altLang="ko-KR" dirty="0"/>
              <a:t>(</a:t>
            </a:r>
            <a:r>
              <a:rPr lang="en-US" altLang="ko-KR" dirty="0" err="1"/>
              <a:t>bno</a:t>
            </a:r>
            <a:r>
              <a:rPr lang="en-US" altLang="ko-KR" dirty="0"/>
              <a:t>).build();</a:t>
            </a:r>
          </a:p>
          <a:p>
            <a:r>
              <a:rPr lang="en-US" altLang="ko-KR" dirty="0"/>
              <a:t>		List&lt;</a:t>
            </a:r>
            <a:r>
              <a:rPr lang="en-US" altLang="ko-KR" dirty="0" err="1"/>
              <a:t>WebReplyEntity</a:t>
            </a:r>
            <a:r>
              <a:rPr lang="en-US" altLang="ko-KR" dirty="0"/>
              <a:t>&gt; </a:t>
            </a:r>
            <a:r>
              <a:rPr lang="en-US" altLang="ko-KR" dirty="0" err="1"/>
              <a:t>entityList</a:t>
            </a:r>
            <a:r>
              <a:rPr lang="en-US" altLang="ko-KR" dirty="0"/>
              <a:t> = </a:t>
            </a:r>
            <a:r>
              <a:rPr lang="en-US" altLang="ko-KR" dirty="0" err="1"/>
              <a:t>replyRepo.findByBoard</a:t>
            </a:r>
            <a:r>
              <a:rPr lang="en-US" altLang="ko-KR" dirty="0"/>
              <a:t>(board);</a:t>
            </a:r>
          </a:p>
          <a:p>
            <a:r>
              <a:rPr lang="en-US" altLang="ko-KR" dirty="0"/>
              <a:t>		Function&lt;</a:t>
            </a:r>
            <a:r>
              <a:rPr lang="en-US" altLang="ko-KR" dirty="0" err="1"/>
              <a:t>WebReplyEntity</a:t>
            </a:r>
            <a:r>
              <a:rPr lang="en-US" altLang="ko-KR" dirty="0"/>
              <a:t>, </a:t>
            </a:r>
            <a:r>
              <a:rPr lang="en-US" altLang="ko-KR" dirty="0" err="1"/>
              <a:t>WebReplyDTO</a:t>
            </a:r>
            <a:r>
              <a:rPr lang="en-US" altLang="ko-KR" dirty="0"/>
              <a:t>&gt; </a:t>
            </a:r>
            <a:r>
              <a:rPr lang="en-US" altLang="ko-KR" dirty="0" err="1"/>
              <a:t>fn</a:t>
            </a:r>
            <a:r>
              <a:rPr lang="en-US" altLang="ko-KR" dirty="0"/>
              <a:t> = </a:t>
            </a:r>
            <a:r>
              <a:rPr lang="en-US" altLang="ko-KR" dirty="0" err="1"/>
              <a:t>en</a:t>
            </a:r>
            <a:r>
              <a:rPr lang="en-US" altLang="ko-KR" dirty="0"/>
              <a:t>-&gt;</a:t>
            </a:r>
            <a:r>
              <a:rPr lang="en-US" altLang="ko-KR" dirty="0" err="1"/>
              <a:t>entityToDTO</a:t>
            </a:r>
            <a:r>
              <a:rPr lang="en-US" altLang="ko-KR" dirty="0"/>
              <a:t>(</a:t>
            </a:r>
            <a:r>
              <a:rPr lang="en-US" altLang="ko-KR" dirty="0" err="1"/>
              <a:t>en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		return </a:t>
            </a:r>
            <a:r>
              <a:rPr lang="en-US" altLang="ko-KR" dirty="0" err="1"/>
              <a:t>entityList.stream</a:t>
            </a:r>
            <a:r>
              <a:rPr lang="en-US" altLang="ko-KR" dirty="0"/>
              <a:t>().map(</a:t>
            </a:r>
            <a:r>
              <a:rPr lang="en-US" altLang="ko-KR" dirty="0" err="1"/>
              <a:t>fn</a:t>
            </a:r>
            <a:r>
              <a:rPr lang="en-US" altLang="ko-KR" dirty="0"/>
              <a:t>).collect(</a:t>
            </a:r>
            <a:r>
              <a:rPr lang="en-US" altLang="ko-KR" dirty="0" err="1"/>
              <a:t>Collectors.toList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	public void modify(</a:t>
            </a:r>
            <a:r>
              <a:rPr lang="en-US" altLang="ko-KR" dirty="0" err="1"/>
              <a:t>WebReplyDTO</a:t>
            </a:r>
            <a:r>
              <a:rPr lang="en-US" altLang="ko-KR" dirty="0"/>
              <a:t> </a:t>
            </a:r>
            <a:r>
              <a:rPr lang="en-US" altLang="ko-KR" dirty="0" err="1"/>
              <a:t>dto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replyRepo.findById</a:t>
            </a:r>
            <a:r>
              <a:rPr lang="en-US" altLang="ko-KR" dirty="0"/>
              <a:t>(</a:t>
            </a:r>
            <a:r>
              <a:rPr lang="en-US" altLang="ko-KR" dirty="0" err="1"/>
              <a:t>dto.getRno</a:t>
            </a:r>
            <a:r>
              <a:rPr lang="en-US" altLang="ko-KR" dirty="0"/>
              <a:t>()).</a:t>
            </a:r>
            <a:r>
              <a:rPr lang="en-US" altLang="ko-KR" dirty="0" err="1"/>
              <a:t>ifPresent</a:t>
            </a:r>
            <a:r>
              <a:rPr lang="en-US" altLang="ko-KR" dirty="0"/>
              <a:t>(reply-&gt;{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reply.setReply</a:t>
            </a:r>
            <a:r>
              <a:rPr lang="en-US" altLang="ko-KR" dirty="0"/>
              <a:t>(</a:t>
            </a:r>
            <a:r>
              <a:rPr lang="en-US" altLang="ko-KR" dirty="0" err="1"/>
              <a:t>dto.getReply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reply.setReplyer</a:t>
            </a:r>
            <a:r>
              <a:rPr lang="en-US" altLang="ko-KR" dirty="0"/>
              <a:t>(</a:t>
            </a:r>
            <a:r>
              <a:rPr lang="en-US" altLang="ko-KR" dirty="0" err="1"/>
              <a:t>dto.getReplyer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replyRepo.save</a:t>
            </a:r>
            <a:r>
              <a:rPr lang="en-US" altLang="ko-KR" dirty="0"/>
              <a:t>(reply);</a:t>
            </a:r>
          </a:p>
          <a:p>
            <a:r>
              <a:rPr lang="en-US" altLang="ko-KR" dirty="0"/>
              <a:t>		});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	public void delete(Long </a:t>
            </a:r>
            <a:r>
              <a:rPr lang="en-US" altLang="ko-KR" dirty="0" err="1"/>
              <a:t>rno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replyRepo.deleteById</a:t>
            </a:r>
            <a:r>
              <a:rPr lang="en-US" altLang="ko-KR" dirty="0"/>
              <a:t>(</a:t>
            </a:r>
            <a:r>
              <a:rPr lang="en-US" altLang="ko-KR" dirty="0" err="1"/>
              <a:t>rno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16905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@RestController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@RequestMapping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"/replies"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@RequiredArgsConstructor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altLang="ko-KR" sz="1800" b="1" u="sng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final</a:t>
            </a:r>
            <a:r>
              <a:rPr lang="ko-KR" altLang="en-US" sz="1800" b="1" u="sng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인</a:t>
            </a:r>
            <a:r>
              <a:rPr lang="ko-KR" altLang="en-US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u="sng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field</a:t>
            </a:r>
            <a:r>
              <a:rPr lang="ko-KR" altLang="en-US" sz="1800" b="1" u="sng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들</a:t>
            </a:r>
            <a:r>
              <a:rPr lang="ko-KR" altLang="en-US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@Autowired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WebReplyRestController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WebReplyService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replyService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@GetMapping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"/list/{bno}"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List&lt;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WebReplyDTO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list(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@PathVariable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"bno"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Long </a:t>
            </a:r>
            <a:r>
              <a:rPr lang="en-US" altLang="ko-KR" sz="1800" b="1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replyService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.getList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@PostMapping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(value = 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"/register"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consumes = 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"application/</a:t>
            </a:r>
            <a:r>
              <a:rPr lang="en-US" altLang="ko-KR" sz="1800" b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produces = 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"text/plain"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String insert(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@RequestBody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WebReplyDTO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replyService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.register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@PutMapping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"/modify"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update(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@RequestBody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WebReplyDTO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replyService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.register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dto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@DeleteMapping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"/delete/{rno}"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delete(</a:t>
            </a:r>
            <a:r>
              <a:rPr lang="en-US" altLang="ko-KR" sz="1800" b="1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@PathVariable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Long </a:t>
            </a:r>
            <a:r>
              <a:rPr lang="en-US" altLang="ko-KR" sz="1800" b="1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rno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replyService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.delete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rno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6516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/>
              <a:t>view.html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layout:fragment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"content"&gt;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"panel-heading"&gt;View Page&lt;/div&gt;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"panel-body"&gt;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sz="1200" b="1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form-group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&lt;label&gt;BNO&lt;/label&gt;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&lt;input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name="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th:value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"/&gt;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"form-group"&gt;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&lt;label&gt;Title&lt;/label&gt;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&lt;input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name="title"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th:value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vo.title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"/&gt;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"form-group"&gt;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&lt;label&gt;Content&lt;/label&gt; 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textarea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  rows="3" name="content" 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     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th:text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vo.content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"&gt;&lt;/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textarea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"form-group"&gt;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&lt;label&gt;Writer&lt;/label&gt;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&lt;input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name="writer"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th:value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vo.writer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"/&gt; 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"form-group"&gt;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RegDate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&lt;/label&gt;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&lt;input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name="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regdate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th:value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"${#dates.format(vo.regdate,'yyyy-MM-dd')}"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"/&gt; 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pull_right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&lt;a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btn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btn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-primary"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th:href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="@{modify(page=${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pageVO.page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</a:t>
            </a:r>
          </a:p>
          <a:p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size=${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pageVO.size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type=${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pageVO.type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</a:t>
            </a:r>
          </a:p>
          <a:p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keyword=${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pageVO.keyword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})}"&gt;Modify/Delete&lt;/a&gt;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&lt;a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btn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btn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-primary"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th:href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="@{list2(page=${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pageVO.page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</a:t>
            </a:r>
          </a:p>
          <a:p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size=${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pageVO.size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type=${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pageVO.type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</a:t>
            </a:r>
          </a:p>
          <a:p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keyword=${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pageVO.keyword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})}"&gt;Go List&lt;/a&gt;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&lt;/div&gt;&lt;/div&gt;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691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/>
              <a:t>view.html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layout:fragment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"content"&gt;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"panel-heading"&gt;View Page&lt;/div&gt;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"panel-body"&gt;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sz="1200" b="1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form-group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&lt;label&gt;BNO&lt;/label&gt;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&lt;input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name="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th:value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"/&gt;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"form-group"&gt;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&lt;label&gt;Title&lt;/label&gt;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&lt;input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name="title"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th:value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vo.title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"/&gt;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"form-group"&gt;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&lt;label&gt;Content&lt;/label&gt; 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textarea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  rows="3" name="content" 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     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th:text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vo.content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"&gt;&lt;/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textarea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"form-group"&gt;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&lt;label&gt;Writer&lt;/label&gt;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&lt;input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name="writer"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th:value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vo.writer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"/&gt; 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"form-group"&gt;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&lt;label&gt;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RegDate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&lt;/label&gt;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&lt;input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"form-control" name="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regdate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</a:t>
            </a:r>
            <a:r>
              <a:rPr lang="en-US" altLang="ko-KR" sz="1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th:value</a:t>
            </a:r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"${#dates.format(vo.regdate,'yyyy-MM-dd')}"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readonly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"/&gt; 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&lt;div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pull_right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&lt;a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btn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btn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-primary"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th:href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="@{modify(page=${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pageVO.page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</a:t>
            </a:r>
          </a:p>
          <a:p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size=${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pageVO.size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type=${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pageVO.type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</a:t>
            </a:r>
          </a:p>
          <a:p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keyword=${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pageVO.keyword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})}"&gt;Modify/Delete&lt;/a&gt;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&lt;a class=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btn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btn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-primary" 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th:href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="@{list2(page=${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pageVO.page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</a:t>
            </a:r>
          </a:p>
          <a:p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size=${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pageVO.size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type=${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pageVO.type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 </a:t>
            </a:r>
          </a:p>
          <a:p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keyword=${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pageVO.keyword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},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=${</a:t>
            </a:r>
            <a:r>
              <a:rPr lang="en-US" altLang="ko-KR" sz="12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vo.bno</a:t>
            </a:r>
            <a:r>
              <a:rPr lang="en-US" altLang="ko-KR" sz="12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})}"&gt;Go List&lt;/a&gt;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</a:t>
            </a:r>
          </a:p>
          <a:p>
            <a:r>
              <a:rPr lang="en-US" altLang="ko-KR" sz="1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&lt;/div&gt;&lt;/div&gt;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908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11730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문제점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static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자원과 충돌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…404 error</a:t>
            </a:r>
            <a:r>
              <a:rPr lang="ko-KR" alt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페이지해결되면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자원이 안됨 </a:t>
            </a:r>
            <a:endParaRPr lang="en-US" altLang="ko-K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다음설정으로도 해결안됨  </a:t>
            </a:r>
            <a:r>
              <a:rPr lang="ko-KR" alt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ㅠㅠ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#spring.web.resources.add-mappings=false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0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//</a:t>
            </a:r>
            <a:r>
              <a:rPr lang="ko-KR" altLang="en-US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문제점</a:t>
            </a:r>
            <a:r>
              <a:rPr lang="en-US" altLang="ko-KR" sz="1200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: static</a:t>
            </a:r>
            <a:r>
              <a:rPr lang="ko-KR" altLang="en-US" sz="1200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자원과 충돌</a:t>
            </a:r>
            <a:endParaRPr lang="en-US" altLang="ko-KR" sz="120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ExceptionControllerAdvice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{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Logger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logger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LoggerFactory.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getLogger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ExceptionControllerAdvice.class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@ExceptionHandler(Exception.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class)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handleException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(Exception ex, Model model) 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logger.error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("Exception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발생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{}",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ex.getMessage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model.addAttribute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("msg", "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처리중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에러 발생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!!!");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"error/error";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@ExceptionHandler(NoHandlerFoundException.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@ResponseStatus(value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HttpStatus.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NOT_FOUND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handle404(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NoHandlerFoundException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ex, Model model) 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logger.error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("404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발생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{}", "404 page not found");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model.addAttribute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("msg", "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해당 페이지를 찾을 수 없습니다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!!!");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"error/error";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0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//</a:t>
            </a:r>
            <a:r>
              <a:rPr lang="ko-KR" altLang="en-US" dirty="0"/>
              <a:t>이렇게 해결함 </a:t>
            </a:r>
            <a:endParaRPr lang="en-US" altLang="ko-KR" dirty="0"/>
          </a:p>
          <a:p>
            <a:endParaRPr lang="en-US" altLang="ko-KR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@Controller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WebErrorController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extends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AbstractErrorController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WebErrorController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ErrorAttributes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errorAttributes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super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errorAttributes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@GetMapping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"/error"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handleError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HttpServletRequest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Model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,Exception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ex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Object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status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.getAttribute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RequestDispatcher.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ERROR_STATUS_CODE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String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"error/error500"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status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!=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statusCode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Integer.</a:t>
            </a:r>
            <a:r>
              <a:rPr lang="en-US" altLang="ko-KR" sz="1800" i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valueOf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status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.toString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statusCode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HttpStatus.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NOT_FOUND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.value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.addAttribute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"msg"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해당 페이지를 찾을 수 없습니다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!!!"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"error/error404"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.addAttribute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"msg"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ko-KR" altLang="en-US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처리중</a:t>
            </a:r>
            <a:r>
              <a:rPr lang="ko-KR" altLang="en-US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 에러 발생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!!!"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ErrorAttributeOptions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options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ErrorAttributeOptions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i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defaults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().including(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ErrorAttributeOptions.Include.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MESSAGE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Map&lt;String, Object&gt;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getErrorAttributes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request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options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model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.addAttribute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errInfo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page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0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0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0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&lt;html lang="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en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&lt;head&gt;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&lt;meta charset="UTF-8"&gt;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&lt;title&gt;Title&lt;/title&gt;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&lt;/head&gt;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&lt;body&gt;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&lt;input name="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uploadFiles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 type="file" multiple&gt;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&lt;button class="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uploadBtn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"&gt;Upload&lt;/button&gt;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&lt;div class="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uploadResult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&lt;/div&gt;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&lt;script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="https://code.jquery.com/jquery-3.5.1.min.js"&gt;&lt;/script&gt;	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&lt;script&gt;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$('.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uploadBtn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').click(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f_upload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function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f_upload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( ) {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var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formData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= new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FormData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var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inputFile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= $("input[type='file']");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var files =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inputFile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[0].files;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for (var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files.length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console.log(files[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formData.append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uploadFiles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", files[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}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//upload ajax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$.ajax({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url: '/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uploadAjax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',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processData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: false,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contentType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: false,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data: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formData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type: 'POST',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dataType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:'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json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',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success: function(result){console.log(result);                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showUploadedImages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(result);//</a:t>
            </a:r>
            <a:r>
              <a:rPr lang="ko-KR" alt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나중에 화면 처리</a:t>
            </a:r>
          </a:p>
          <a:p>
            <a:pPr algn="l"/>
            <a:r>
              <a:rPr lang="ko-KR" alt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},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error: function(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jqXHR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textStatus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errorThrown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   console.log(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textStatus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}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});  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};  </a:t>
            </a:r>
          </a:p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function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showUploadedImages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console.log(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var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divArea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= $(".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uploadResult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var str = "";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for(var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arr.length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++){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str += "&lt;div&gt;";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str += "&lt;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img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src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='/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display?fileName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="+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thumbnailURL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+"'&gt;";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str += "&lt;button class='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removeBtn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' data-name='"+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imageURL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+"'&gt;REMOVE&lt;/button&gt;"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str += "&lt;/div&gt;";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}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divArea.append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(str);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$(".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uploadResult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").on("click", ".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removeBtn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", function(e){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var target = $(this); //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removeBtn</a:t>
            </a:r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var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target.data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("name"); //data-name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var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targetDiv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= $(this).closest("div");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console.log(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$.post('/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removeFile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', {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}, function(result){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console.log(result);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if(result === true){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800" dirty="0" err="1">
                <a:solidFill>
                  <a:srgbClr val="008080"/>
                </a:solidFill>
                <a:latin typeface="Consolas" panose="020B0609020204030204" pitchFamily="49" charset="0"/>
              </a:rPr>
              <a:t>targetDiv.remove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    }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} )</a:t>
            </a:r>
          </a:p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});</a:t>
            </a:r>
          </a:p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&lt;/script&gt;</a:t>
            </a:r>
          </a:p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&lt;/body&gt;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16131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com.shinhan.education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java.io.File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java.text.DecimalFormat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java.util.Calendar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java.util.UUID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org.springframework.util.FileCopyUtils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net.coobird.thumbnailator.Thumbnails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UploadFileUtils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썸네일 이미지 크기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THUMB_WIDTH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300;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THUMB_HEIGHT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= 300;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파일 업로드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fileUpload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uploadPath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fileData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ymdPath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UUID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uid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UUID.</a:t>
            </a: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randomUUID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uid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"_"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imgPath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uploadPath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ymdPath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imgPath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FileCopyUtils.</a:t>
            </a: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copy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fileData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i="1" dirty="0">
                <a:solidFill>
                  <a:srgbClr val="6A3E3E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thumbFileName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"s_"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imgPath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thumbnail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imgPath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"s"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thumbFileName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.exists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thumbnail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.getParentFile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mkdirs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Thumbnails.</a:t>
            </a: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i="1" dirty="0">
                <a:solidFill>
                  <a:srgbClr val="6A3E3E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).size(</a:t>
            </a:r>
            <a:r>
              <a:rPr lang="en-US" altLang="ko-KR" sz="18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THUMB_WIDTH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THUMB_HEIGHT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toFile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thumbnail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newFileName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폴더이름 및 폴더 생성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calcPath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uploadPath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Calendar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yearPath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YEAR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monthPath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yearPath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DecimalFormat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"00"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).format(</a:t>
            </a:r>
            <a:r>
              <a:rPr lang="en-US" altLang="ko-KR" sz="18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MONTH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 + 1);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datePath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monthPath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separator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DecimalFormat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"00"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).format(</a:t>
            </a:r>
            <a:r>
              <a:rPr lang="en-US" altLang="ko-KR" sz="18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cal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DATE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makeDir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uploadPath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yearPath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monthPath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datePath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makeDir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uploadPath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yearPath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monthPath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datePath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"\\s"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datePath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폴더 생성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makeDir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uploadPath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String...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paths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paths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paths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- 1]).exists())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(String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paths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dirPath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uploadPath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dirPath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.exists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dirPath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.mkdir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0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package </a:t>
            </a:r>
            <a:r>
              <a:rPr lang="en-US" altLang="ko-KR" dirty="0" err="1"/>
              <a:t>com.shinhan.firstzone.upload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java.io.File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java.io.IOException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java.io.UnsupportedEncodingException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java.net.URLDecoder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java.nio.file.Files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java.nio.file.Path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java.nio.file.Paths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java.time.LocalDate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java.time.format.DateTimeFormatter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java.util.ArrayList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java.util.List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java.util.UUID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org.springframework.beans.factory.annotation.Value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org.springframework.http.HttpHeaders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org.springframework.http.HttpStatus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org.springframework.http.ResponseEntity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org.springframework.util.FileCopyUtils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org.springframework.web.bind.annotation.GetMapping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org.springframework.web.bind.annotation.PostMapping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org.springframework.web.bind.annotation.RestController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org.springframework.web.multipart.MultipartFile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import lombok.extern.log4j.Log4j2;</a:t>
            </a:r>
          </a:p>
          <a:p>
            <a:r>
              <a:rPr lang="en-US" altLang="ko-KR" dirty="0"/>
              <a:t>import </a:t>
            </a:r>
            <a:r>
              <a:rPr lang="en-US" altLang="ko-KR" dirty="0" err="1"/>
              <a:t>net.coobird.thumbnailator.Thumbnailator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@RestController</a:t>
            </a:r>
          </a:p>
          <a:p>
            <a:r>
              <a:rPr lang="en-US" altLang="ko-KR" dirty="0"/>
              <a:t>@Log4j2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UploadController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    @Value("${com.shinhan.upload.path}")</a:t>
            </a:r>
          </a:p>
          <a:p>
            <a:r>
              <a:rPr lang="en-US" altLang="ko-KR" dirty="0"/>
              <a:t>    private String </a:t>
            </a:r>
            <a:r>
              <a:rPr lang="en-US" altLang="ko-KR" dirty="0" err="1"/>
              <a:t>uploadPath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@PostMapping("/uploadAjax")</a:t>
            </a:r>
          </a:p>
          <a:p>
            <a:r>
              <a:rPr lang="en-US" altLang="ko-KR" dirty="0"/>
              <a:t>    public </a:t>
            </a:r>
            <a:r>
              <a:rPr lang="en-US" altLang="ko-KR" dirty="0" err="1"/>
              <a:t>ResponseEntity</a:t>
            </a:r>
            <a:r>
              <a:rPr lang="en-US" altLang="ko-KR" dirty="0"/>
              <a:t>&lt;List&lt;</a:t>
            </a:r>
            <a:r>
              <a:rPr lang="en-US" altLang="ko-KR" dirty="0" err="1"/>
              <a:t>UploadResultDTO</a:t>
            </a:r>
            <a:r>
              <a:rPr lang="en-US" altLang="ko-KR" dirty="0"/>
              <a:t>&gt;&gt; </a:t>
            </a:r>
            <a:r>
              <a:rPr lang="en-US" altLang="ko-KR" dirty="0" err="1"/>
              <a:t>uploadFile</a:t>
            </a:r>
            <a:r>
              <a:rPr lang="en-US" altLang="ko-KR" dirty="0"/>
              <a:t>(</a:t>
            </a:r>
            <a:r>
              <a:rPr lang="en-US" altLang="ko-KR" dirty="0" err="1"/>
              <a:t>MultipartFile</a:t>
            </a:r>
            <a:r>
              <a:rPr lang="en-US" altLang="ko-KR" dirty="0"/>
              <a:t>[] </a:t>
            </a:r>
            <a:r>
              <a:rPr lang="en-US" altLang="ko-KR" dirty="0" err="1"/>
              <a:t>uploadFiles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        List&lt;</a:t>
            </a:r>
            <a:r>
              <a:rPr lang="en-US" altLang="ko-KR" dirty="0" err="1"/>
              <a:t>UploadResultDTO</a:t>
            </a:r>
            <a:r>
              <a:rPr lang="en-US" altLang="ko-KR" dirty="0"/>
              <a:t>&gt; </a:t>
            </a:r>
            <a:r>
              <a:rPr lang="en-US" altLang="ko-KR" dirty="0" err="1"/>
              <a:t>resultDTOList</a:t>
            </a:r>
            <a:r>
              <a:rPr lang="en-US" altLang="ko-KR" dirty="0"/>
              <a:t> = new </a:t>
            </a:r>
            <a:r>
              <a:rPr lang="en-US" altLang="ko-KR" dirty="0" err="1"/>
              <a:t>ArrayList</a:t>
            </a:r>
            <a:r>
              <a:rPr lang="en-US" altLang="ko-KR" dirty="0"/>
              <a:t>&lt;&gt;();</a:t>
            </a:r>
          </a:p>
          <a:p>
            <a:r>
              <a:rPr lang="en-US" altLang="ko-KR" dirty="0"/>
              <a:t>        for (</a:t>
            </a:r>
            <a:r>
              <a:rPr lang="en-US" altLang="ko-KR" dirty="0" err="1"/>
              <a:t>MultipartFile</a:t>
            </a:r>
            <a:r>
              <a:rPr lang="en-US" altLang="ko-KR" dirty="0"/>
              <a:t> </a:t>
            </a:r>
            <a:r>
              <a:rPr lang="en-US" altLang="ko-KR" dirty="0" err="1"/>
              <a:t>uploadFile</a:t>
            </a:r>
            <a:r>
              <a:rPr lang="en-US" altLang="ko-KR" dirty="0"/>
              <a:t>: </a:t>
            </a:r>
            <a:r>
              <a:rPr lang="en-US" altLang="ko-KR" dirty="0" err="1"/>
              <a:t>uploadFiles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            if(</a:t>
            </a:r>
            <a:r>
              <a:rPr lang="en-US" altLang="ko-KR" dirty="0" err="1"/>
              <a:t>uploadFile.getContentType</a:t>
            </a:r>
            <a:r>
              <a:rPr lang="en-US" altLang="ko-KR" dirty="0"/>
              <a:t>().</a:t>
            </a:r>
            <a:r>
              <a:rPr lang="en-US" altLang="ko-KR" dirty="0" err="1"/>
              <a:t>startsWith</a:t>
            </a:r>
            <a:r>
              <a:rPr lang="en-US" altLang="ko-KR" dirty="0"/>
              <a:t>("image") == false) {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log.warn</a:t>
            </a:r>
            <a:r>
              <a:rPr lang="en-US" altLang="ko-KR" dirty="0"/>
              <a:t>("this file is not image type");</a:t>
            </a:r>
          </a:p>
          <a:p>
            <a:r>
              <a:rPr lang="en-US" altLang="ko-KR" dirty="0"/>
              <a:t>                return new </a:t>
            </a:r>
            <a:r>
              <a:rPr lang="en-US" altLang="ko-KR" dirty="0" err="1"/>
              <a:t>ResponseEntity</a:t>
            </a:r>
            <a:r>
              <a:rPr lang="en-US" altLang="ko-KR" dirty="0"/>
              <a:t>&lt;&gt;(</a:t>
            </a:r>
            <a:r>
              <a:rPr lang="en-US" altLang="ko-KR" dirty="0" err="1"/>
              <a:t>HttpStatus.FORBIDDEN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}          </a:t>
            </a:r>
          </a:p>
          <a:p>
            <a:r>
              <a:rPr lang="en-US" altLang="ko-KR" dirty="0"/>
              <a:t>            String </a:t>
            </a:r>
            <a:r>
              <a:rPr lang="en-US" altLang="ko-KR" dirty="0" err="1"/>
              <a:t>originalName</a:t>
            </a:r>
            <a:r>
              <a:rPr lang="en-US" altLang="ko-KR" dirty="0"/>
              <a:t> = </a:t>
            </a:r>
            <a:r>
              <a:rPr lang="en-US" altLang="ko-KR" dirty="0" err="1"/>
              <a:t>uploadFile.getOriginalFilename</a:t>
            </a:r>
            <a:r>
              <a:rPr lang="en-US" altLang="ko-KR" dirty="0"/>
              <a:t>();//</a:t>
            </a:r>
            <a:r>
              <a:rPr lang="ko-KR" altLang="en-US" dirty="0"/>
              <a:t>실제 파일 이름 </a:t>
            </a:r>
            <a:r>
              <a:rPr lang="en-US" altLang="ko-KR" dirty="0"/>
              <a:t>IE</a:t>
            </a:r>
            <a:r>
              <a:rPr lang="ko-KR" altLang="en-US" dirty="0"/>
              <a:t>나 </a:t>
            </a:r>
            <a:r>
              <a:rPr lang="en-US" altLang="ko-KR" dirty="0"/>
              <a:t>Edge</a:t>
            </a:r>
            <a:r>
              <a:rPr lang="ko-KR" altLang="en-US" dirty="0"/>
              <a:t>는 전체 경로가 들어오므로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String </a:t>
            </a:r>
            <a:r>
              <a:rPr lang="en-US" altLang="ko-KR" dirty="0" err="1"/>
              <a:t>fileName</a:t>
            </a:r>
            <a:r>
              <a:rPr lang="en-US" altLang="ko-KR" dirty="0"/>
              <a:t> = </a:t>
            </a:r>
            <a:r>
              <a:rPr lang="en-US" altLang="ko-KR" dirty="0" err="1"/>
              <a:t>originalName.substring</a:t>
            </a:r>
            <a:r>
              <a:rPr lang="en-US" altLang="ko-KR" dirty="0"/>
              <a:t>(</a:t>
            </a:r>
            <a:r>
              <a:rPr lang="en-US" altLang="ko-KR" dirty="0" err="1"/>
              <a:t>originalName.lastIndexOf</a:t>
            </a:r>
            <a:r>
              <a:rPr lang="en-US" altLang="ko-KR" dirty="0"/>
              <a:t>("\\") + 1);</a:t>
            </a:r>
          </a:p>
          <a:p>
            <a:r>
              <a:rPr lang="en-US" altLang="ko-KR" dirty="0"/>
              <a:t>            log.info("</a:t>
            </a:r>
            <a:r>
              <a:rPr lang="en-US" altLang="ko-KR" dirty="0" err="1"/>
              <a:t>fileName</a:t>
            </a:r>
            <a:r>
              <a:rPr lang="en-US" altLang="ko-KR" dirty="0"/>
              <a:t>: " + </a:t>
            </a:r>
            <a:r>
              <a:rPr lang="en-US" altLang="ko-KR" dirty="0" err="1"/>
              <a:t>fileName</a:t>
            </a:r>
            <a:r>
              <a:rPr lang="en-US" altLang="ko-KR" dirty="0"/>
              <a:t>);           </a:t>
            </a:r>
          </a:p>
          <a:p>
            <a:r>
              <a:rPr lang="en-US" altLang="ko-KR" dirty="0"/>
              <a:t>            String </a:t>
            </a:r>
            <a:r>
              <a:rPr lang="en-US" altLang="ko-KR" dirty="0" err="1"/>
              <a:t>folderPath</a:t>
            </a:r>
            <a:r>
              <a:rPr lang="en-US" altLang="ko-KR" dirty="0"/>
              <a:t> = </a:t>
            </a:r>
            <a:r>
              <a:rPr lang="en-US" altLang="ko-KR" dirty="0" err="1"/>
              <a:t>makeFolder</a:t>
            </a:r>
            <a:r>
              <a:rPr lang="en-US" altLang="ko-KR" dirty="0"/>
              <a:t>(); //</a:t>
            </a:r>
            <a:r>
              <a:rPr lang="ko-KR" altLang="en-US" dirty="0"/>
              <a:t>날짜 폴더 생성           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String </a:t>
            </a:r>
            <a:r>
              <a:rPr lang="en-US" altLang="ko-KR" dirty="0" err="1"/>
              <a:t>uuid</a:t>
            </a:r>
            <a:r>
              <a:rPr lang="en-US" altLang="ko-KR" dirty="0"/>
              <a:t> = </a:t>
            </a:r>
            <a:r>
              <a:rPr lang="en-US" altLang="ko-KR" dirty="0" err="1"/>
              <a:t>UUID.randomUUID</a:t>
            </a:r>
            <a:r>
              <a:rPr lang="en-US" altLang="ko-KR" dirty="0"/>
              <a:t>().</a:t>
            </a:r>
            <a:r>
              <a:rPr lang="en-US" altLang="ko-KR" dirty="0" err="1"/>
              <a:t>toString</a:t>
            </a:r>
            <a:r>
              <a:rPr lang="en-US" altLang="ko-KR" dirty="0"/>
              <a:t>();//UUID</a:t>
            </a:r>
          </a:p>
          <a:p>
            <a:r>
              <a:rPr lang="en-US" altLang="ko-KR" dirty="0"/>
              <a:t>            //</a:t>
            </a:r>
            <a:r>
              <a:rPr lang="ko-KR" altLang="en-US" dirty="0"/>
              <a:t>저장할 파일 이름 중간에 </a:t>
            </a:r>
            <a:r>
              <a:rPr lang="en-US" altLang="ko-KR" dirty="0"/>
              <a:t>"_"</a:t>
            </a:r>
            <a:r>
              <a:rPr lang="ko-KR" altLang="en-US" dirty="0"/>
              <a:t>를 이용해서 구분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String </a:t>
            </a:r>
            <a:r>
              <a:rPr lang="en-US" altLang="ko-KR" dirty="0" err="1"/>
              <a:t>saveName</a:t>
            </a:r>
            <a:r>
              <a:rPr lang="en-US" altLang="ko-KR" dirty="0"/>
              <a:t> = </a:t>
            </a:r>
            <a:r>
              <a:rPr lang="en-US" altLang="ko-KR" dirty="0" err="1"/>
              <a:t>uploadPath</a:t>
            </a:r>
            <a:r>
              <a:rPr lang="en-US" altLang="ko-KR" dirty="0"/>
              <a:t> + </a:t>
            </a:r>
            <a:r>
              <a:rPr lang="en-US" altLang="ko-KR" dirty="0" err="1"/>
              <a:t>File.separator</a:t>
            </a:r>
            <a:r>
              <a:rPr lang="en-US" altLang="ko-KR" dirty="0"/>
              <a:t> + </a:t>
            </a:r>
            <a:r>
              <a:rPr lang="en-US" altLang="ko-KR" dirty="0" err="1"/>
              <a:t>folderPath</a:t>
            </a:r>
            <a:r>
              <a:rPr lang="en-US" altLang="ko-KR" dirty="0"/>
              <a:t> + </a:t>
            </a:r>
            <a:r>
              <a:rPr lang="en-US" altLang="ko-KR" dirty="0" err="1"/>
              <a:t>File.separator</a:t>
            </a:r>
            <a:r>
              <a:rPr lang="en-US" altLang="ko-KR" dirty="0"/>
              <a:t> + </a:t>
            </a:r>
            <a:r>
              <a:rPr lang="en-US" altLang="ko-KR" dirty="0" err="1"/>
              <a:t>uuid</a:t>
            </a:r>
            <a:r>
              <a:rPr lang="en-US" altLang="ko-KR" dirty="0"/>
              <a:t> +"_" + </a:t>
            </a:r>
            <a:r>
              <a:rPr lang="en-US" altLang="ko-KR" dirty="0" err="1"/>
              <a:t>fileName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       Path </a:t>
            </a:r>
            <a:r>
              <a:rPr lang="en-US" altLang="ko-KR" dirty="0" err="1"/>
              <a:t>savePath</a:t>
            </a:r>
            <a:r>
              <a:rPr lang="en-US" altLang="ko-KR" dirty="0"/>
              <a:t> = </a:t>
            </a:r>
            <a:r>
              <a:rPr lang="en-US" altLang="ko-KR" dirty="0" err="1"/>
              <a:t>Paths.get</a:t>
            </a:r>
            <a:r>
              <a:rPr lang="en-US" altLang="ko-KR" dirty="0"/>
              <a:t>(</a:t>
            </a:r>
            <a:r>
              <a:rPr lang="en-US" altLang="ko-KR" dirty="0" err="1"/>
              <a:t>saveName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try {            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uploadFile.transferTo</a:t>
            </a:r>
            <a:r>
              <a:rPr lang="en-US" altLang="ko-KR" dirty="0"/>
              <a:t>(</a:t>
            </a:r>
            <a:r>
              <a:rPr lang="en-US" altLang="ko-KR" dirty="0" err="1"/>
              <a:t>savePath</a:t>
            </a:r>
            <a:r>
              <a:rPr lang="en-US" altLang="ko-KR" dirty="0"/>
              <a:t>);//</a:t>
            </a:r>
            <a:r>
              <a:rPr lang="ko-KR" altLang="en-US" dirty="0"/>
              <a:t>원본 파일 저장           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String </a:t>
            </a:r>
            <a:r>
              <a:rPr lang="en-US" altLang="ko-KR" dirty="0" err="1"/>
              <a:t>thumbnailSaveName</a:t>
            </a:r>
            <a:r>
              <a:rPr lang="en-US" altLang="ko-KR" dirty="0"/>
              <a:t> = </a:t>
            </a:r>
            <a:r>
              <a:rPr lang="en-US" altLang="ko-KR" dirty="0" err="1"/>
              <a:t>uploadPath</a:t>
            </a:r>
            <a:r>
              <a:rPr lang="en-US" altLang="ko-KR" dirty="0"/>
              <a:t> + </a:t>
            </a:r>
            <a:r>
              <a:rPr lang="en-US" altLang="ko-KR" dirty="0" err="1"/>
              <a:t>File.separator</a:t>
            </a:r>
            <a:r>
              <a:rPr lang="en-US" altLang="ko-KR" dirty="0"/>
              <a:t> + </a:t>
            </a:r>
            <a:r>
              <a:rPr lang="en-US" altLang="ko-KR" dirty="0" err="1"/>
              <a:t>folderPath</a:t>
            </a:r>
            <a:r>
              <a:rPr lang="en-US" altLang="ko-KR" dirty="0"/>
              <a:t> + </a:t>
            </a:r>
            <a:r>
              <a:rPr lang="en-US" altLang="ko-KR" dirty="0" err="1"/>
              <a:t>File.separator</a:t>
            </a:r>
            <a:endParaRPr lang="en-US" altLang="ko-KR" dirty="0"/>
          </a:p>
          <a:p>
            <a:r>
              <a:rPr lang="en-US" altLang="ko-KR" dirty="0"/>
              <a:t>                        +"s_" + </a:t>
            </a:r>
            <a:r>
              <a:rPr lang="en-US" altLang="ko-KR" dirty="0" err="1"/>
              <a:t>uuid</a:t>
            </a:r>
            <a:r>
              <a:rPr lang="en-US" altLang="ko-KR" dirty="0"/>
              <a:t> +"_" + </a:t>
            </a:r>
            <a:r>
              <a:rPr lang="en-US" altLang="ko-KR" dirty="0" err="1"/>
              <a:t>fileName</a:t>
            </a:r>
            <a:r>
              <a:rPr lang="en-US" altLang="ko-KR" dirty="0"/>
              <a:t>; //</a:t>
            </a:r>
            <a:r>
              <a:rPr lang="ko-KR" altLang="en-US" dirty="0" err="1"/>
              <a:t>섬네일</a:t>
            </a:r>
            <a:r>
              <a:rPr lang="ko-KR" altLang="en-US" dirty="0"/>
              <a:t> 파일 이름은 중간에 </a:t>
            </a:r>
            <a:r>
              <a:rPr lang="en-US" altLang="ko-KR" dirty="0"/>
              <a:t>s_</a:t>
            </a:r>
            <a:r>
              <a:rPr lang="ko-KR" altLang="en-US" dirty="0"/>
              <a:t>로 시작하도록              </a:t>
            </a:r>
          </a:p>
          <a:p>
            <a:r>
              <a:rPr lang="ko-KR" altLang="en-US" dirty="0"/>
              <a:t>                </a:t>
            </a:r>
            <a:r>
              <a:rPr lang="en-US" altLang="ko-KR" dirty="0"/>
              <a:t>File </a:t>
            </a:r>
            <a:r>
              <a:rPr lang="en-US" altLang="ko-KR" dirty="0" err="1"/>
              <a:t>thumbnailFile</a:t>
            </a:r>
            <a:r>
              <a:rPr lang="en-US" altLang="ko-KR" dirty="0"/>
              <a:t> = new File(</a:t>
            </a:r>
            <a:r>
              <a:rPr lang="en-US" altLang="ko-KR" dirty="0" err="1"/>
              <a:t>thumbnailSaveName</a:t>
            </a:r>
            <a:r>
              <a:rPr lang="en-US" altLang="ko-KR" dirty="0"/>
              <a:t>);                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Thumbnailator.createThumbnail</a:t>
            </a:r>
            <a:r>
              <a:rPr lang="en-US" altLang="ko-KR" dirty="0"/>
              <a:t>(</a:t>
            </a:r>
            <a:r>
              <a:rPr lang="en-US" altLang="ko-KR" dirty="0" err="1"/>
              <a:t>savePath.toFile</a:t>
            </a:r>
            <a:r>
              <a:rPr lang="en-US" altLang="ko-KR" dirty="0"/>
              <a:t>(), thumbnailFile,100,100 );//</a:t>
            </a:r>
            <a:r>
              <a:rPr lang="ko-KR" altLang="en-US" dirty="0" err="1"/>
              <a:t>섬네일</a:t>
            </a:r>
            <a:r>
              <a:rPr lang="ko-KR" altLang="en-US" dirty="0"/>
              <a:t> 생성</a:t>
            </a:r>
          </a:p>
          <a:p>
            <a:r>
              <a:rPr lang="ko-KR" altLang="en-US" dirty="0"/>
              <a:t>                </a:t>
            </a:r>
            <a:r>
              <a:rPr lang="en-US" altLang="ko-KR" dirty="0" err="1"/>
              <a:t>resultDTOList.add</a:t>
            </a:r>
            <a:r>
              <a:rPr lang="en-US" altLang="ko-KR" dirty="0"/>
              <a:t>(new </a:t>
            </a:r>
            <a:r>
              <a:rPr lang="en-US" altLang="ko-KR" dirty="0" err="1"/>
              <a:t>UploadResultDTO</a:t>
            </a:r>
            <a:r>
              <a:rPr lang="en-US" altLang="ko-KR" dirty="0"/>
              <a:t>(</a:t>
            </a:r>
            <a:r>
              <a:rPr lang="en-US" altLang="ko-KR" dirty="0" err="1"/>
              <a:t>fileName,uuid,folderPath</a:t>
            </a:r>
            <a:r>
              <a:rPr lang="en-US" altLang="ko-KR" dirty="0"/>
              <a:t>));</a:t>
            </a:r>
          </a:p>
          <a:p>
            <a:r>
              <a:rPr lang="en-US" altLang="ko-KR" dirty="0"/>
              <a:t>            } catch (</a:t>
            </a:r>
            <a:r>
              <a:rPr lang="en-US" altLang="ko-KR" dirty="0" err="1"/>
              <a:t>IOException</a:t>
            </a:r>
            <a:r>
              <a:rPr lang="en-US" altLang="ko-KR" dirty="0"/>
              <a:t> e) { </a:t>
            </a:r>
            <a:r>
              <a:rPr lang="en-US" altLang="ko-KR" dirty="0" err="1"/>
              <a:t>e.printStackTrace</a:t>
            </a:r>
            <a:r>
              <a:rPr lang="en-US" altLang="ko-KR" dirty="0"/>
              <a:t>(); }</a:t>
            </a:r>
          </a:p>
          <a:p>
            <a:r>
              <a:rPr lang="en-US" altLang="ko-KR" dirty="0"/>
              <a:t>        }//end for</a:t>
            </a:r>
          </a:p>
          <a:p>
            <a:r>
              <a:rPr lang="en-US" altLang="ko-KR" dirty="0"/>
              <a:t>        return new </a:t>
            </a:r>
            <a:r>
              <a:rPr lang="en-US" altLang="ko-KR" dirty="0" err="1"/>
              <a:t>ResponseEntity</a:t>
            </a:r>
            <a:r>
              <a:rPr lang="en-US" altLang="ko-KR" dirty="0"/>
              <a:t>&lt;&gt;(</a:t>
            </a:r>
            <a:r>
              <a:rPr lang="en-US" altLang="ko-KR" dirty="0" err="1"/>
              <a:t>resultDTOList</a:t>
            </a:r>
            <a:r>
              <a:rPr lang="en-US" altLang="ko-KR" dirty="0"/>
              <a:t>, </a:t>
            </a:r>
            <a:r>
              <a:rPr lang="en-US" altLang="ko-KR" dirty="0" err="1"/>
              <a:t>HttpStatus.OK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private String </a:t>
            </a:r>
            <a:r>
              <a:rPr lang="en-US" altLang="ko-KR" dirty="0" err="1"/>
              <a:t>makeFolder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      String str = </a:t>
            </a:r>
            <a:r>
              <a:rPr lang="en-US" altLang="ko-KR" dirty="0" err="1"/>
              <a:t>LocalDate.now</a:t>
            </a:r>
            <a:r>
              <a:rPr lang="en-US" altLang="ko-KR" dirty="0"/>
              <a:t>().format(</a:t>
            </a:r>
            <a:r>
              <a:rPr lang="en-US" altLang="ko-KR" dirty="0" err="1"/>
              <a:t>DateTimeFormatter.ofPattern</a:t>
            </a:r>
            <a:r>
              <a:rPr lang="en-US" altLang="ko-KR" dirty="0"/>
              <a:t>("</a:t>
            </a:r>
            <a:r>
              <a:rPr lang="en-US" altLang="ko-KR" dirty="0" err="1"/>
              <a:t>yyyy</a:t>
            </a:r>
            <a:r>
              <a:rPr lang="en-US" altLang="ko-KR" dirty="0"/>
              <a:t>/MM/dd"));</a:t>
            </a:r>
          </a:p>
          <a:p>
            <a:r>
              <a:rPr lang="en-US" altLang="ko-KR" dirty="0"/>
              <a:t>        String </a:t>
            </a:r>
            <a:r>
              <a:rPr lang="en-US" altLang="ko-KR" dirty="0" err="1"/>
              <a:t>folderPath</a:t>
            </a:r>
            <a:r>
              <a:rPr lang="en-US" altLang="ko-KR" dirty="0"/>
              <a:t> =  </a:t>
            </a:r>
            <a:r>
              <a:rPr lang="en-US" altLang="ko-KR" dirty="0" err="1"/>
              <a:t>str.replace</a:t>
            </a:r>
            <a:r>
              <a:rPr lang="en-US" altLang="ko-KR" dirty="0"/>
              <a:t>("//", </a:t>
            </a:r>
            <a:r>
              <a:rPr lang="en-US" altLang="ko-KR" dirty="0" err="1"/>
              <a:t>File.separator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// make folder --------</a:t>
            </a:r>
          </a:p>
          <a:p>
            <a:r>
              <a:rPr lang="en-US" altLang="ko-KR" dirty="0"/>
              <a:t>        File </a:t>
            </a:r>
            <a:r>
              <a:rPr lang="en-US" altLang="ko-KR" dirty="0" err="1"/>
              <a:t>uploadPathFolder</a:t>
            </a:r>
            <a:r>
              <a:rPr lang="en-US" altLang="ko-KR" dirty="0"/>
              <a:t> = new File(</a:t>
            </a:r>
            <a:r>
              <a:rPr lang="en-US" altLang="ko-KR" dirty="0" err="1"/>
              <a:t>uploadPath</a:t>
            </a:r>
            <a:r>
              <a:rPr lang="en-US" altLang="ko-KR" dirty="0"/>
              <a:t>, </a:t>
            </a:r>
            <a:r>
              <a:rPr lang="en-US" altLang="ko-KR" dirty="0" err="1"/>
              <a:t>folderPath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r>
              <a:rPr lang="en-US" altLang="ko-KR" dirty="0"/>
              <a:t>        if (</a:t>
            </a:r>
            <a:r>
              <a:rPr lang="en-US" altLang="ko-KR" dirty="0" err="1"/>
              <a:t>uploadPathFolder.exists</a:t>
            </a:r>
            <a:r>
              <a:rPr lang="en-US" altLang="ko-KR" dirty="0"/>
              <a:t>() == false)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uploadPathFolder.mkdirs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return </a:t>
            </a:r>
            <a:r>
              <a:rPr lang="en-US" altLang="ko-KR" dirty="0" err="1"/>
              <a:t>folderPath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    </a:t>
            </a:r>
          </a:p>
          <a:p>
            <a:endParaRPr lang="en-US" altLang="ko-KR" dirty="0"/>
          </a:p>
          <a:p>
            <a:r>
              <a:rPr lang="en-US" altLang="ko-KR" dirty="0"/>
              <a:t>    @GetMapping("/display")</a:t>
            </a:r>
          </a:p>
          <a:p>
            <a:r>
              <a:rPr lang="en-US" altLang="ko-KR" dirty="0"/>
              <a:t>    public </a:t>
            </a:r>
            <a:r>
              <a:rPr lang="en-US" altLang="ko-KR" dirty="0" err="1"/>
              <a:t>ResponseEntity</a:t>
            </a:r>
            <a:r>
              <a:rPr lang="en-US" altLang="ko-KR" dirty="0"/>
              <a:t>&lt;byte[]&gt; </a:t>
            </a:r>
            <a:r>
              <a:rPr lang="en-US" altLang="ko-KR" dirty="0" err="1"/>
              <a:t>getFile</a:t>
            </a:r>
            <a:r>
              <a:rPr lang="en-US" altLang="ko-KR" dirty="0"/>
              <a:t>(String </a:t>
            </a:r>
            <a:r>
              <a:rPr lang="en-US" altLang="ko-KR" dirty="0" err="1"/>
              <a:t>fileName</a:t>
            </a:r>
            <a:r>
              <a:rPr lang="en-US" altLang="ko-KR" dirty="0"/>
              <a:t>, String size)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ResponseEntity</a:t>
            </a:r>
            <a:r>
              <a:rPr lang="en-US" altLang="ko-KR" dirty="0"/>
              <a:t>&lt;byte[]&gt; result = null;</a:t>
            </a:r>
          </a:p>
          <a:p>
            <a:r>
              <a:rPr lang="en-US" altLang="ko-KR" dirty="0"/>
              <a:t>        try {</a:t>
            </a:r>
          </a:p>
          <a:p>
            <a:r>
              <a:rPr lang="en-US" altLang="ko-KR" dirty="0"/>
              <a:t>            String </a:t>
            </a:r>
            <a:r>
              <a:rPr lang="en-US" altLang="ko-KR" dirty="0" err="1"/>
              <a:t>srcFileName</a:t>
            </a:r>
            <a:r>
              <a:rPr lang="en-US" altLang="ko-KR" dirty="0"/>
              <a:t> =  </a:t>
            </a:r>
            <a:r>
              <a:rPr lang="en-US" altLang="ko-KR" dirty="0" err="1"/>
              <a:t>URLDecoder.decode</a:t>
            </a:r>
            <a:r>
              <a:rPr lang="en-US" altLang="ko-KR" dirty="0"/>
              <a:t>(fileName,"UTF-8");</a:t>
            </a:r>
          </a:p>
          <a:p>
            <a:r>
              <a:rPr lang="en-US" altLang="ko-KR" dirty="0"/>
              <a:t>            log.info("</a:t>
            </a:r>
            <a:r>
              <a:rPr lang="en-US" altLang="ko-KR" dirty="0" err="1"/>
              <a:t>fileName</a:t>
            </a:r>
            <a:r>
              <a:rPr lang="en-US" altLang="ko-KR" dirty="0"/>
              <a:t>: " + </a:t>
            </a:r>
            <a:r>
              <a:rPr lang="en-US" altLang="ko-KR" dirty="0" err="1"/>
              <a:t>srcFileName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File </a:t>
            </a:r>
            <a:r>
              <a:rPr lang="en-US" altLang="ko-KR" dirty="0" err="1"/>
              <a:t>file</a:t>
            </a:r>
            <a:r>
              <a:rPr lang="en-US" altLang="ko-KR" dirty="0"/>
              <a:t> = new File(</a:t>
            </a:r>
            <a:r>
              <a:rPr lang="en-US" altLang="ko-KR" dirty="0" err="1"/>
              <a:t>uploadPath</a:t>
            </a:r>
            <a:r>
              <a:rPr lang="en-US" altLang="ko-KR" dirty="0"/>
              <a:t> +</a:t>
            </a:r>
            <a:r>
              <a:rPr lang="en-US" altLang="ko-KR" dirty="0" err="1"/>
              <a:t>File.separator</a:t>
            </a:r>
            <a:r>
              <a:rPr lang="en-US" altLang="ko-KR" dirty="0"/>
              <a:t>+ </a:t>
            </a:r>
            <a:r>
              <a:rPr lang="en-US" altLang="ko-KR" dirty="0" err="1"/>
              <a:t>srcFileName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if(size != null &amp;&amp; </a:t>
            </a:r>
            <a:r>
              <a:rPr lang="en-US" altLang="ko-KR" dirty="0" err="1"/>
              <a:t>size.equals</a:t>
            </a:r>
            <a:r>
              <a:rPr lang="en-US" altLang="ko-KR" dirty="0"/>
              <a:t>("1")){</a:t>
            </a:r>
          </a:p>
          <a:p>
            <a:r>
              <a:rPr lang="en-US" altLang="ko-KR" dirty="0"/>
              <a:t>                file  = new File(</a:t>
            </a:r>
            <a:r>
              <a:rPr lang="en-US" altLang="ko-KR" dirty="0" err="1"/>
              <a:t>file.getParent</a:t>
            </a:r>
            <a:r>
              <a:rPr lang="en-US" altLang="ko-KR" dirty="0"/>
              <a:t>(), </a:t>
            </a:r>
            <a:r>
              <a:rPr lang="en-US" altLang="ko-KR" dirty="0" err="1"/>
              <a:t>file.getName</a:t>
            </a:r>
            <a:r>
              <a:rPr lang="en-US" altLang="ko-KR" dirty="0"/>
              <a:t>().substring(2));</a:t>
            </a:r>
          </a:p>
          <a:p>
            <a:r>
              <a:rPr lang="en-US" altLang="ko-KR" dirty="0"/>
              <a:t>            }</a:t>
            </a:r>
          </a:p>
          <a:p>
            <a:r>
              <a:rPr lang="en-US" altLang="ko-KR" dirty="0"/>
              <a:t>            log.info("file: " + file);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HttpHeaders</a:t>
            </a:r>
            <a:r>
              <a:rPr lang="en-US" altLang="ko-KR" dirty="0"/>
              <a:t> header = new </a:t>
            </a:r>
            <a:r>
              <a:rPr lang="en-US" altLang="ko-KR" dirty="0" err="1"/>
              <a:t>HttpHeaders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//MIME</a:t>
            </a:r>
            <a:r>
              <a:rPr lang="ko-KR" altLang="en-US" dirty="0"/>
              <a:t>타입 처리</a:t>
            </a:r>
          </a:p>
          <a:p>
            <a:r>
              <a:rPr lang="ko-KR" altLang="en-US" dirty="0"/>
              <a:t>            </a:t>
            </a:r>
            <a:r>
              <a:rPr lang="en-US" altLang="ko-KR" dirty="0" err="1"/>
              <a:t>header.add</a:t>
            </a:r>
            <a:r>
              <a:rPr lang="en-US" altLang="ko-KR" dirty="0"/>
              <a:t>("Content-Type", </a:t>
            </a:r>
            <a:r>
              <a:rPr lang="en-US" altLang="ko-KR" dirty="0" err="1"/>
              <a:t>Files.probeContentType</a:t>
            </a:r>
            <a:r>
              <a:rPr lang="en-US" altLang="ko-KR" dirty="0"/>
              <a:t>(</a:t>
            </a:r>
            <a:r>
              <a:rPr lang="en-US" altLang="ko-KR" dirty="0" err="1"/>
              <a:t>file.toPath</a:t>
            </a:r>
            <a:r>
              <a:rPr lang="en-US" altLang="ko-KR" dirty="0"/>
              <a:t>()));</a:t>
            </a:r>
          </a:p>
          <a:p>
            <a:r>
              <a:rPr lang="en-US" altLang="ko-KR" dirty="0"/>
              <a:t>            //</a:t>
            </a:r>
            <a:r>
              <a:rPr lang="ko-KR" altLang="en-US" dirty="0"/>
              <a:t>파일 데이터 처리</a:t>
            </a:r>
          </a:p>
          <a:p>
            <a:r>
              <a:rPr lang="ko-KR" altLang="en-US" dirty="0"/>
              <a:t>            </a:t>
            </a:r>
            <a:r>
              <a:rPr lang="en-US" altLang="ko-KR" dirty="0"/>
              <a:t>result = new </a:t>
            </a:r>
            <a:r>
              <a:rPr lang="en-US" altLang="ko-KR" dirty="0" err="1"/>
              <a:t>ResponseEntity</a:t>
            </a:r>
            <a:r>
              <a:rPr lang="en-US" altLang="ko-KR" dirty="0"/>
              <a:t>&lt;&gt;(</a:t>
            </a:r>
            <a:r>
              <a:rPr lang="en-US" altLang="ko-KR" dirty="0" err="1"/>
              <a:t>FileCopyUtils.copyToByteArray</a:t>
            </a:r>
            <a:r>
              <a:rPr lang="en-US" altLang="ko-KR" dirty="0"/>
              <a:t>(file), header, </a:t>
            </a:r>
            <a:r>
              <a:rPr lang="en-US" altLang="ko-KR" dirty="0" err="1"/>
              <a:t>HttpStatus.OK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} catch (Exception e)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log.error</a:t>
            </a:r>
            <a:r>
              <a:rPr lang="en-US" altLang="ko-KR" dirty="0"/>
              <a:t>(</a:t>
            </a:r>
            <a:r>
              <a:rPr lang="en-US" altLang="ko-KR" dirty="0" err="1"/>
              <a:t>e.getMessage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    return new </a:t>
            </a:r>
            <a:r>
              <a:rPr lang="en-US" altLang="ko-KR" dirty="0" err="1"/>
              <a:t>ResponseEntity</a:t>
            </a:r>
            <a:r>
              <a:rPr lang="en-US" altLang="ko-KR" dirty="0"/>
              <a:t>&lt;&gt;(</a:t>
            </a:r>
            <a:r>
              <a:rPr lang="en-US" altLang="ko-KR" dirty="0" err="1"/>
              <a:t>HttpStatus.INTERNAL_SERVER_ERROR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    return result;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@PostMapping("/removeFile")</a:t>
            </a:r>
          </a:p>
          <a:p>
            <a:r>
              <a:rPr lang="en-US" altLang="ko-KR" dirty="0"/>
              <a:t>    public </a:t>
            </a:r>
            <a:r>
              <a:rPr lang="en-US" altLang="ko-KR" dirty="0" err="1"/>
              <a:t>ResponseEntity</a:t>
            </a:r>
            <a:r>
              <a:rPr lang="en-US" altLang="ko-KR" dirty="0"/>
              <a:t>&lt;Boolean&gt; </a:t>
            </a:r>
            <a:r>
              <a:rPr lang="en-US" altLang="ko-KR" dirty="0" err="1"/>
              <a:t>removeFile</a:t>
            </a:r>
            <a:r>
              <a:rPr lang="en-US" altLang="ko-KR" dirty="0"/>
              <a:t>(String </a:t>
            </a:r>
            <a:r>
              <a:rPr lang="en-US" altLang="ko-KR" dirty="0" err="1"/>
              <a:t>fileName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        String </a:t>
            </a:r>
            <a:r>
              <a:rPr lang="en-US" altLang="ko-KR" dirty="0" err="1"/>
              <a:t>srcFileName</a:t>
            </a:r>
            <a:r>
              <a:rPr lang="en-US" altLang="ko-KR" dirty="0"/>
              <a:t> = null;</a:t>
            </a:r>
          </a:p>
          <a:p>
            <a:r>
              <a:rPr lang="en-US" altLang="ko-KR" dirty="0"/>
              <a:t>        try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srcFileName</a:t>
            </a:r>
            <a:r>
              <a:rPr lang="en-US" altLang="ko-KR" dirty="0"/>
              <a:t> = </a:t>
            </a:r>
            <a:r>
              <a:rPr lang="en-US" altLang="ko-KR" dirty="0" err="1"/>
              <a:t>URLDecoder.decode</a:t>
            </a:r>
            <a:r>
              <a:rPr lang="en-US" altLang="ko-KR" dirty="0"/>
              <a:t>(fileName,"UTF-8");</a:t>
            </a:r>
          </a:p>
          <a:p>
            <a:r>
              <a:rPr lang="en-US" altLang="ko-KR" dirty="0"/>
              <a:t>            File </a:t>
            </a:r>
            <a:r>
              <a:rPr lang="en-US" altLang="ko-KR" dirty="0" err="1"/>
              <a:t>file</a:t>
            </a:r>
            <a:r>
              <a:rPr lang="en-US" altLang="ko-KR" dirty="0"/>
              <a:t> = new File(</a:t>
            </a:r>
            <a:r>
              <a:rPr lang="en-US" altLang="ko-KR" dirty="0" err="1"/>
              <a:t>uploadPath</a:t>
            </a:r>
            <a:r>
              <a:rPr lang="en-US" altLang="ko-KR" dirty="0"/>
              <a:t> +</a:t>
            </a:r>
            <a:r>
              <a:rPr lang="en-US" altLang="ko-KR" dirty="0" err="1"/>
              <a:t>File.separator</a:t>
            </a:r>
            <a:r>
              <a:rPr lang="en-US" altLang="ko-KR" dirty="0"/>
              <a:t>+ </a:t>
            </a:r>
            <a:r>
              <a:rPr lang="en-US" altLang="ko-KR" dirty="0" err="1"/>
              <a:t>srcFileName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boolean</a:t>
            </a:r>
            <a:r>
              <a:rPr lang="en-US" altLang="ko-KR" dirty="0"/>
              <a:t> result = </a:t>
            </a:r>
            <a:r>
              <a:rPr lang="en-US" altLang="ko-KR" dirty="0" err="1"/>
              <a:t>file.delete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File thumbnail = new File(</a:t>
            </a:r>
            <a:r>
              <a:rPr lang="en-US" altLang="ko-KR" dirty="0" err="1"/>
              <a:t>file.getParent</a:t>
            </a:r>
            <a:r>
              <a:rPr lang="en-US" altLang="ko-KR" dirty="0"/>
              <a:t>(), "s_" + </a:t>
            </a:r>
            <a:r>
              <a:rPr lang="en-US" altLang="ko-KR" dirty="0" err="1"/>
              <a:t>file.getName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        result = </a:t>
            </a:r>
            <a:r>
              <a:rPr lang="en-US" altLang="ko-KR" dirty="0" err="1"/>
              <a:t>thumbnail.delete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return new </a:t>
            </a:r>
            <a:r>
              <a:rPr lang="en-US" altLang="ko-KR" dirty="0" err="1"/>
              <a:t>ResponseEntity</a:t>
            </a:r>
            <a:r>
              <a:rPr lang="en-US" altLang="ko-KR" dirty="0"/>
              <a:t>&lt;&gt;(result, </a:t>
            </a:r>
            <a:r>
              <a:rPr lang="en-US" altLang="ko-KR" dirty="0" err="1"/>
              <a:t>HttpStatus.OK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} catch (</a:t>
            </a:r>
            <a:r>
              <a:rPr lang="en-US" altLang="ko-KR" dirty="0" err="1"/>
              <a:t>UnsupportedEncodingException</a:t>
            </a:r>
            <a:r>
              <a:rPr lang="en-US" altLang="ko-KR" dirty="0"/>
              <a:t> e)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e.printStackTrace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            return new </a:t>
            </a:r>
            <a:r>
              <a:rPr lang="en-US" altLang="ko-KR" dirty="0" err="1"/>
              <a:t>ResponseEntity</a:t>
            </a:r>
            <a:r>
              <a:rPr lang="en-US" altLang="ko-KR" dirty="0"/>
              <a:t>&lt;&gt;(false, </a:t>
            </a:r>
            <a:r>
              <a:rPr lang="en-US" altLang="ko-KR" dirty="0" err="1"/>
              <a:t>HttpStatus.INTERNAL_SERVER_ERROR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        }</a:t>
            </a:r>
          </a:p>
          <a:p>
            <a:endParaRPr lang="en-US" altLang="ko-KR" dirty="0"/>
          </a:p>
          <a:p>
            <a:r>
              <a:rPr lang="en-US" altLang="ko-KR" dirty="0"/>
              <a:t>    }</a:t>
            </a:r>
          </a:p>
          <a:p>
            <a:endParaRPr lang="en-US" altLang="ko-KR" dirty="0"/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0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59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40583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020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6050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8545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4720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417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4171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/>
              <a:t>log</a:t>
            </a:r>
            <a:r>
              <a:rPr lang="en-US" altLang="ko-KR" sz="1200" u="sng"/>
              <a:t>ing.level.com.shinhan.firstzone</a:t>
            </a:r>
            <a:r>
              <a:rPr lang="en-US" altLang="ko-KR" sz="1200"/>
              <a:t>=info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4171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4171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13187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4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93777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4171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4171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com.shinhan.firstzone.security;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java.util.ArrayList;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java.util.Collection;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java.util.List;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org.springframework.security.core.GrantedAuthority;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org.springframework.security.core.authority.SimpleGrantedAuthority;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org.springframework.security.core.userdetails.User;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com.shinhan.firstzone.vo2.MemberEntity;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lombok.Setter;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@Setter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SecurityUser extends User{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static final long serialVersionUID = 1L;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static final String ROLE_PREFIX="ROLE_"; 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기본제공 생성자</a:t>
            </a:r>
          </a:p>
          <a:p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SecurityUser(String name, String password, Collection&lt;? extends GrantedAuthority&gt; authorities)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super(name, password, authorities);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System.out.println("*****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생성자에서 출력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member:" + name);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	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개발자가 추가한 코드 </a:t>
            </a:r>
          </a:p>
          <a:p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SecurityUser(MemberEntity member) {	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super(member.getMid(), member.getMpassword(), makeRole(member)  );	 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System.out.println("*****MemberEntity  member:" + member);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//Role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여러개 가질수 있도록 되어있음 </a:t>
            </a:r>
          </a:p>
          <a:p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static List&lt;GrantedAuthority&gt; makeRole(MemberEntity member)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List&lt;GrantedAuthority&gt; roleList = new ArrayList&lt;&gt;();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roleList.add(new SimpleGrantedAuthority(ROLE_PREFIX + member.getMrole()));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roleList;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//User class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username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필드가 있지만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인증시 사용되는 필드는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맞추기위해 함수 추가함 </a:t>
            </a:r>
          </a:p>
          <a:p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getName()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super.getUsername();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2241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4171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com.shinhan.firstzone.security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java.util.ArrayList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java.util.Collection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java.util.List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org.springframework.security.core.GrantedAuthority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org.springframework.security.core.authority.SimpleGrantedAuthority;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org.springframework.security.core.userdetails.User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com.shinhan.firstzone.vo2.MemberEntity;</a:t>
            </a:r>
          </a:p>
          <a:p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lombok.Setter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@Setter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SecurityUser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extends User{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static final long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serialVersionUID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1L;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static final String ROLE_PREFIX="ROLE_"; 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기본제공 생성자</a:t>
            </a: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SecurityUser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name, String password, Collection&lt;? extends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GrantedAuthority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authorities) {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super(name, password, authorities);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("*****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생성자에서 출력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member:" + name);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	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개발자가 추가한 코드 </a:t>
            </a: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SecurityUser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MemberEntity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member) {	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super(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member.getMid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(),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member.getMpassword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(),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makeRole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(member)  );	 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("*****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MemberEntity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member:" + member);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//Role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</a:t>
            </a:r>
            <a:r>
              <a:rPr lang="ko-KR" alt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여러개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가질수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있도록 되어있음 </a:t>
            </a: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static List&lt;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GrantedAuthority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makeRole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MemberEntity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member) {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List&lt;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GrantedAuthority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roleList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ArrayList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&lt;&gt;();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roleList.add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SimpleGrantedAuthority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(ROLE_PREFIX +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member.getMrole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roleList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//User class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username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필드가 있지만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</a:t>
            </a:r>
            <a:r>
              <a:rPr lang="ko-KR" alt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인증시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사용되는 필드는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맞추기위해</a:t>
            </a:r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함수 추가함 </a:t>
            </a:r>
          </a:p>
          <a:p>
            <a:r>
              <a:rPr lang="ko-KR" alt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getName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super.getUsername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2241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com.shinhan.firstzone.security;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java.util.Optional;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org.springframework.beans.factory.annotation.Autowired;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org.springframework.security.core.userdetails.UserDetails;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org.springframework.security.core.userdetails.UserDetailsService;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org.springframework.security.core.userdetails.UsernameNotFoundException;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org.springframework.security.crypto.bcrypt.BCryptPasswordEncoder;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org.springframework.stereotype.Service;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com.shinhan.firstzone.repository.MemberRepository;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com.shinhan.firstzone.vo2.MemberEntity;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jakarta.servlet.http.HttpSession;</a:t>
            </a:r>
          </a:p>
          <a:p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@Service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MemberService implements UserDetailsService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@Autowired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HttpSession httpSession;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@Autowired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private MemberRepository mrepo;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@Autowired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BCryptPasswordEncoder passwordEncoder;  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 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회원가입</a:t>
            </a:r>
          </a:p>
          <a:p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//@Transactional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MemberEntity joinUser(MemberEntity member)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// 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비밀번호 암호화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암호화되지않으면 로그인되지않는다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String pwd = passwordEncoder.encode(member.getMpassword());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member.setMpassword(pwd);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mrepo.save(member);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//!!!!</a:t>
            </a:r>
            <a:r>
              <a:rPr lang="ko-KR" alt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반드시 구현해야한다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@Override 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public UserDetails loadUserByUsername(String userName) throws UsernameNotFoundException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System.out.println("loadUserByUsername mid:" + userName);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  Optional&lt;MemberEntity&gt; optionMember =  mrepo.findById(userName);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  MemberEntity loginUser = optionMember.orElse(null);		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UserDetails member = optionMember.filter(m -&gt; m != null)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		.map(m -&gt; new SecurityUser(m)).get();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httpSession.setAttribute("user", loginUser);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	return member;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}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ko-KR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35496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package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com.shinhan.sbproject.security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org.springframework.context.annotation.Bean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org.springframework.context.annotation.Configuration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org.springframework.security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.config.annotation.web.builders.HttpSecurity;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org.springframework.security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.config.annotation.web.configuration.EnableWebSecurity;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org.springframework.security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.crypto.bcrypt.BCryptPasswordEncoder;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org.springframework.security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.web.SecurityFilterChain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org.springframework.security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.web.util.matcher.AntPathRequestMatcher;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lombok.RequiredArgsConstructor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@Configuration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@RequiredArgsConstructor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</a:t>
            </a:r>
            <a:r>
              <a:rPr lang="en-US" altLang="ko-KR" sz="1800" u="sng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EnableWebSecurity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SecurityConfig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@Bean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BCryptPasswordEncoder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passwordEncoder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BCryptPasswordEncoder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무조건접근가능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final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String[] 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WHITE_LIST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"/auth/**"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"/sample1"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final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String[] 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USER_LIST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webboard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/**"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"/sample2"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private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final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String[] 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ADMIN_LIST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"/sample3"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latin typeface="Courier New" panose="02070309020205020404" pitchFamily="49" charset="0"/>
              </a:rPr>
              <a:t>@Bean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u="sng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SecurityFilterChain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filterChain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u="sng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HttpSecurity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http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throws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Exception{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http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.csrf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 -&gt;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c.disable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cors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 -&gt;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c.disable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authorizeHttpRequests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(auth -&gt;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auth.requestMatchers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(WHITE_LIST).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permitAll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requestMatchers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(USER_LIST).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hasRole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"USER"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requestMatchers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(ADMIN_LIST).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hasRole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"ADMIN"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anyRequest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().authenticated();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http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.formLogin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(login -&gt; login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loginPage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"/auth/login"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//form 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기반인증</a:t>
            </a: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기본적으로 </a:t>
            </a:r>
            <a:r>
              <a:rPr lang="en-US" altLang="ko-KR" sz="1800" dirty="0" err="1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HTTPSession</a:t>
            </a:r>
            <a:r>
              <a:rPr lang="en-US" altLang="ko-KR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800" dirty="0">
                <a:solidFill>
                  <a:srgbClr val="3F7F5F"/>
                </a:solidFill>
                <a:effectLst/>
                <a:latin typeface="Courier New" panose="02070309020205020404" pitchFamily="49" charset="0"/>
              </a:rPr>
              <a:t>이용 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defaultSuccessUrl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"/auth/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loginSuccess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permitAll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.logout(out -&gt; out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logoutRequestMatcher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AntPathRequestMatcher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"/auth/logout"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logoutSuccessUrl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"/auth/login"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invalidateHttpSession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exceptionHandling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(handling -&gt;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handling.accessDeniedPage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"/auth/</a:t>
            </a:r>
            <a:r>
              <a:rPr lang="en-US" altLang="ko-KR" sz="1800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accessDenined</a:t>
            </a:r>
            <a:r>
              <a:rPr lang="en-US" altLang="ko-KR" sz="1800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urier New" panose="02070309020205020404" pitchFamily="49" charset="0"/>
              </a:rPr>
              <a:t>http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.build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2670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com.kosta.myapp.security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javax.servlet.http.HttpSession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javax.transaction.Transactional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org.springframework.beans.factory.annotation.Autowired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org.springframework.security.core.userdetails.UserDetails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org.springframework.security.core.userdetails.UserDetailsService;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org.springframework.security.core.userdetails.UsernameNotFoundException;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org.springframework.security.crypto.password.PasswordEncoder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org.springframework.stereotype.Service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com.kosta.myapp.repository.MemberRepository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com.kosta.myapp.vo.MemberDTO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@Service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MemberService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implements </a:t>
            </a:r>
            <a:r>
              <a:rPr lang="en-US" altLang="ko-KR" sz="1200" b="1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UserDetailsService</a:t>
            </a:r>
            <a:r>
              <a:rPr lang="en-US" altLang="ko-KR" sz="12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@Autowired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HttpSession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httpSession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@Autowired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MemberRepository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mrepo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@Autowired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PasswordEncoder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passwordEncoder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// security </a:t>
            </a:r>
            <a:r>
              <a:rPr lang="en-US" altLang="ko-K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ko-KR" alt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Bean</a:t>
            </a:r>
            <a:r>
              <a:rPr lang="ko-KR" alt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회원가입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@Transactional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joinUser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member) 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비밀번호 암호화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암호화되지않으면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로그인되지않는다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passwordEncoder.encode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member.getMpassword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member.setMpassword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ko-KR" altLang="en-US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암호화된 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pass:" + 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pwd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mrepo.save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(member);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//!!!!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반드시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구현해야한다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@Override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@Transactional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UserDetails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loadUserByUsername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(String mid) throws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UsernameNotFoundException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loadUserByUsername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mid:" + mid);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//filter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조건에 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맞는것만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선택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//map: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변형한다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UserDetails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mrepo.findById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(mid)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.filter(m -&gt; m !=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null).map(m -&gt; new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SecurityUser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(m)).get();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UserDetails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member:" + member);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httpSession.setAttribute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("user", member);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member;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3549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xmlns:th=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"http://www.thymeleaf.org"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&lt;meta charset=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"UTF-8"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&lt;title&gt;Insert title here&lt;/title&gt;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&lt;div class=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"panel-body"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&lt;h2&gt; LOGIN PAGE&lt;/h2&gt;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&lt;form method=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"post"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&lt;!-- action="/</a:t>
            </a:r>
            <a:r>
              <a:rPr lang="en-US" altLang="ko-KR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/login" --&gt;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&lt;label for=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"username"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ko-KR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&lt;/label&gt;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"text"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"username"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"mid"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"user"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default name : </a:t>
            </a:r>
            <a:r>
              <a:rPr lang="en-US" altLang="ko-KR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&lt;label for=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"password"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&gt;Password&lt;/label&gt;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"password"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"password"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"password"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"1234"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 default name : password --&gt;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"submit"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"btn btn-primary"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&gt;Log in&lt;/button&gt;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&lt;/form&gt;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</a:p>
          <a:p>
            <a:b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&lt;/body&gt;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20076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"http://www.thymeleaf.org"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xmlns:layout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"http://www.ultraq.net.nz/thymeleaf/layout"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layout:decorate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"~{layout/layout1}"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&lt;title&gt;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&lt;div class=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"panel-body"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&lt;h2&gt;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&lt;/h2&gt;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&lt;form method=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"post"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joinProc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&lt;p&gt;&lt;label for=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"mid"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&gt;mid&lt;/label&gt;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"mid"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"mid"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"zzilre1"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/&gt;&lt;/p&gt;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&lt;p&gt;&lt;label for=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mname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ko-KR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&lt;/label&gt;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mname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mname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&lt;p&gt;&lt;label for=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mpassword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ko-KR" sz="120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mpassword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&lt;/label&gt;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"password"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mpassword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mpassword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"1234"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"radio"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mrole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"ADMIN"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/&gt;ADMIN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"radio"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mrole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"MANAGER"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/&gt;MANAGER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"radio"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mrole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"USER"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checked=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"checked"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/&gt;USER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 class=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&lt;/button&gt;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&lt;!--/*--&gt;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"${_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csrf.parameterName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th:value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"${_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csrf.token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&lt;!--*/--&gt;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&lt;/form&gt;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</a:p>
          <a:p>
            <a:r>
              <a:rPr lang="en-US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09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25658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html&gt;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&lt;html xmlns:th=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"http://www.thymeleaf.org"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xmlns:layout=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"http://www.ultraq.net.nz/thymeleaf/layout"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layout:decorate=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"~{layout/layout1}"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&lt;head&gt;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&lt;title&gt;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&lt;/title&gt;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&lt;/head&gt;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&lt;body&gt;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&lt;div class=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"panel-body"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&lt;h2&gt;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회원가입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&lt;/h2&gt;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&lt;form method=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"post"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action=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"joinProc"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&lt;p&gt;&lt;label for=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"mid"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&gt;mid&lt;/label&gt;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"mid"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"mid"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"zzilre1"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/&gt;&lt;/p&gt;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&lt;p&gt;&lt;label for=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"mname"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ko-KR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mname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&lt;/label&gt;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"mname"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"mname"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"jin"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&lt;p&gt;&lt;label for=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"mpassword"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en-US" altLang="ko-KR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mpassword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&lt;/label&gt;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"password"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"mpassword"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"mpassword"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"1234"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"radio"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"mrole"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"ADMIN"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/&gt;ADMIN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"radio"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"mrole"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"MANAGER"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/&gt;MANAGER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"radio"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"mrole"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"USER"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checked=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"checked"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/&gt;USER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&lt;/p&gt;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 class=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"btn"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가입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&lt;/button&gt;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&lt;!--/*--&gt;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type=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"text"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th:name=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"${_csrf.parameterName}"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th:value=</a:t>
            </a:r>
            <a:r>
              <a:rPr lang="en-US" altLang="ko-KR" sz="1200" i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"${_csrf.token}"</a:t>
            </a:r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&lt;!--*/--&gt;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&lt;/form&gt; </a:t>
            </a: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</a:p>
          <a:p>
            <a:r>
              <a:rPr lang="en-US" altLang="ko-KR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&lt;/html&gt;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0964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6384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6384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6384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7736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87736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40553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&lt;meta id=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"_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"_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th:content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"${_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csrf.token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&lt;meta id=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"_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csrf_header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"_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csrf_header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th:content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"${_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csrf.headerName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}"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/&gt;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 = $("meta[name='_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']").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("content");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header = $("meta[name='_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csrf_header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']").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("content");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beforeSend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){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xhr.setRequestHeader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(header, token);}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ajax_send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(){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(token &amp;&amp; header) 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$(document).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ajaxSend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(event,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options) 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xhr.setRequestHeader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(header, token);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3199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83612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https://console.cloud.google.com/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04556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https://console.cloud.google.com/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https://console.cloud.google.com/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scope</a:t>
            </a:r>
            <a:r>
              <a:rPr lang="ko-KR" altLang="en-US"/>
              <a:t> 의 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기본값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openid,profile,email</a:t>
            </a:r>
          </a:p>
          <a:p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강제로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profile,email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등록한 이유는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openid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scope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있으면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id Provider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인식하기 때문이다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되면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id Provider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서비스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그렇지 않은 서비스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네이버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 등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나눠서 각각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OAuth2Service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만들어야 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OAuth2Service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사용하기 위해 일부러 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openid scope</a:t>
            </a:r>
            <a:r>
              <a:rPr lang="ko-KR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빼고 등록한다</a:t>
            </a:r>
            <a:r>
              <a:rPr lang="en-US" altLang="ko-KR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@Getter@Setter@NoArgsConstructor@AllArgsConstructor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@Builder@Entity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@Table(name = "tbl_snsuser")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UserDTO   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@Id@GeneratedValue( strategy = GenerationType.</a:t>
            </a:r>
            <a:r>
              <a:rPr lang="en-US" altLang="ko-KR" sz="12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AUTO)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Long id;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@Column(nullable =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false)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name;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@Column(nullable =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false)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email;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@Column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picture;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@Enumerated(EnumType.</a:t>
            </a:r>
            <a:r>
              <a:rPr lang="en-US" altLang="ko-KR" sz="12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STRING)@Column(nullable = false)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UserRole role;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UserDTO update(String name, String picture)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this.name=name;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this.picture=picture;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this;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String getRolKey()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this.role.getKey();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@Getter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@RequiredArgsConstructor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enum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UserRole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GUEST("ROLE_GUEST", "</a:t>
            </a:r>
            <a:r>
              <a:rPr lang="ko-KR" altLang="en-US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손님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"),</a:t>
            </a:r>
          </a:p>
          <a:p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USER("ROLE_USER", "</a:t>
            </a:r>
            <a:r>
              <a:rPr lang="ko-KR" altLang="en-US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일반사용자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final String key;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final String title;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2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@Getter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ko-KR" sz="1200" b="1" u="sng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SessionUser implements Serializable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name;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email;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picture;</a:t>
            </a:r>
          </a:p>
          <a:p>
            <a:endParaRPr lang="ko-KR" alt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SessionUser(UserDTO user)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this(user.getName(), user.getEmail(), user.getPicture());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SessionUser(String name, String email, String picture) {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super();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this.name = name;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this.email = email;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this.picture = picture;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com.kosta.sbproject.security.auth;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java.util.Map;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lombok.Builder;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lombok.Getter;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@Getter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OAuthAttributes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Map&lt;String, Object&gt; attributes;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nameAttributeKey;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name;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email;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picture;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@Builder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OAuthAttributes(Map&lt;String, Object&gt; attributes,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String nameAttributeKey, String name,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String email, String picture)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this.attributes = attributes;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this.nameAttributeKey = nameAttributeKey;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this.name = name;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this.email = email;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this.picture = picture;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(1)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static OAuthAttributes of(String registrationId, String userNameAttributeName, Map&lt;String, Object&gt;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if("naver".equals(registrationId))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ofNaver("id", attributes);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ofGoogle(userNameAttributeName, attributes);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static OAuthAttributes ofGoogle(String userNameAttributeName,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Map&lt;String, Object&gt;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OAuthAttributes.builder()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.name((String) attributes.get("name"))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.email((String) attributes.get("email"))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.picture((String) attributes.get("picture"))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.attributes(attributes)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.nameAttributeKey(userNameAttributeName)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.build();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static OAuthAttributes ofNaver(String userNameAttributeName, Map&lt;String, Object&gt;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Map&lt;String, Object&gt; response = (Map&lt;String, Object&gt;) attributes.get("response");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OAuthAttributes.builder()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.name((String) response.get("name"))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.email((String) response.get("email"))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.picture((String) response.get("profile_image"))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.attributes(response)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.nameAttributeKey(userNameAttributeName)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.build();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(2)</a:t>
            </a: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처음가입시 </a:t>
            </a: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UserDTO toEntity()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UserDTO user = new UserDTO();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user.setName(name);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user.setEmail(email);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user.setPicture(picture);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user.setRole(UserRole.GUEST);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user;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com.oracle.database.jdbc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ojdbc8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runtime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8900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com.kosta.sbproject.security.auth;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java.util.Map;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lombok.Builder;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lombok.Getter;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@Getter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OAuthAttributes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Map&lt;String, Object&gt; attributes;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nameAttributeKey;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name;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email;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picture;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@Builder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OAuthAttributes(Map&lt;String, Object&gt; attributes,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String nameAttributeKey, String name,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String email, String picture)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this.attributes = attributes;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this.nameAttributeKey = nameAttributeKey;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this.name = name;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this.email = email;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this.picture = picture;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(1)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static OAuthAttributes of(String registrationId, String userNameAttributeName, Map&lt;String, Object&gt;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if("naver".equals(registrationId))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ofNaver("id", attributes);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ofGoogle(userNameAttributeName, attributes);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static OAuthAttributes ofGoogle(String userNameAttributeName,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Map&lt;String, Object&gt;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OAuthAttributes.builder()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.name((String) attributes.get("name"))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.email((String) attributes.get("email"))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.picture((String) attributes.get("picture"))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.attributes(attributes)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.nameAttributeKey(userNameAttributeName)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.build();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static OAuthAttributes ofNaver(String userNameAttributeName, Map&lt;String, Object&gt;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Map&lt;String, Object&gt; response = (Map&lt;String, Object&gt;) attributes.get("response");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OAuthAttributes.builder()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.name((String) response.get("name"))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.email((String) response.get("email"))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.picture((String) response.get("profile_image"))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.attributes(response)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.nameAttributeKey(userNameAttributeName)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.build();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(2)</a:t>
            </a: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처음가입시 </a:t>
            </a: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UserDTO toEntity()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UserDTO user = new UserDTO();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user.setName(name);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user.setEmail(email);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user.setPicture(picture);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user.setRole(UserRole.GUEST);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user;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com.kosta.sbproject.security.auth;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java.util.Map;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lombok.Builder;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lombok.Getter;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@Getter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OAuthAttributes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Map&lt;String, Object&gt; attributes;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nameAttributeKey;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name;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email;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String picture;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@Builder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OAuthAttributes(Map&lt;String, Object&gt; attributes,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String nameAttributeKey, String name,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String email, String picture)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this.attributes = attributes;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this.nameAttributeKey = nameAttributeKey;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this.name = name;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this.email = email;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this.picture = picture;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(1)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public static OAuthAttributes of(String registrationId, String userNameAttributeName, Map&lt;String, Object&gt;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if("naver".equals(registrationId))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return ofNaver("id", attributes);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ofGoogle(userNameAttributeName, attributes);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static OAuthAttributes ofGoogle(String userNameAttributeName,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                            Map&lt;String, Object&gt;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OAuthAttributes.builder()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.name((String) attributes.get("name"))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.email((String) attributes.get("email"))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.picture((String) attributes.get("picture"))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.attributes(attributes)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.nameAttributeKey(userNameAttributeName)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.build();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private static OAuthAttributes ofNaver(String userNameAttributeName, Map&lt;String, Object&gt;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Map&lt;String, Object&gt; response = (Map&lt;String, Object&gt;) attributes.get("response");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OAuthAttributes.builder()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.name((String) response.get("name"))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.email((String) response.get("email"))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.picture((String) response.get("profile_image"))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.attributes(response)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.nameAttributeKey(userNameAttributeName)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.build();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 (2)</a:t>
            </a: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처음가입시 </a:t>
            </a: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UserDTO toEntity()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UserDTO user = new UserDTO();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user.setName(name);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user.setEmail(email);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user.setPicture(picture);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	user.setRole(UserRole.GUEST);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user;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@RequiredArgsConstructor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@Service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CustomOAuth2UserService implements OAuth2UserService&lt;OAuth2UserRequest, OAuth2User&gt; {</a:t>
            </a:r>
          </a:p>
          <a:p>
            <a:endParaRPr lang="ko-KR" alt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final UserRepository  userRepo;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final HttpSession httpSession;</a:t>
            </a: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@Override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OAuth2User loadUser(OAuth2UserRequest userRequest) throws OAuth2AuthenticationException {</a:t>
            </a: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OAuth2UserService&lt;OAuth2UserRequest, OAuth2User&gt; delegate = 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DefaultOAuth2UserService();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OAuth2User oAuth2User = delegate.loadUser(userRequest);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System.</a:t>
            </a:r>
            <a:r>
              <a:rPr lang="en-US" altLang="ko-KR" sz="12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out.println("oAuth2User:" + oAuth2User);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String registrationId = userRequest.getClientRegistration().getRegistrationId();</a:t>
            </a: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String userNameAttributeName = userRequest.getClientRegistration()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.getProviderDetails().getUserInfoEndpoint().getUserNameAttributeName();</a:t>
            </a: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//oAuth2User</a:t>
            </a: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속성들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:registrationId(</a:t>
            </a: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네이버인지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구글인지 구별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//userNameAttributeName:PK...</a:t>
            </a:r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구글은 기본코드는 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OAuthAttributes attributes = OAuthAttributes.</a:t>
            </a:r>
            <a:r>
              <a:rPr lang="en-US" altLang="ko-KR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of(registrationId, 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userNameAttributeName, oAuth2User.getAttributes()) 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UserDTO user = saveOrUpdate(attributes);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httpSession.setAttribute("user",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SessionUser(user));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new DefaultOAuth2User(Collections.</a:t>
            </a:r>
            <a:r>
              <a:rPr lang="en-US" altLang="ko-KR" sz="12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singleton(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SimpleGrantedAuthority(user.getRolKey())), attributes.getAttributes(),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attributes.getNameAttributeKey());</a:t>
            </a: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UserDTO saveOrUpdate(OAuthAttributes attributes) {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UserDTO user = userRepo.findByEmail(attributes.getEmail())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.map(entity-&gt;entity.update(attributes.getName(), attributes.getPicture()))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.orElse(attributes.toEntity());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out.println("user:" + user);</a:t>
            </a:r>
          </a:p>
          <a:p>
            <a:r>
              <a:rPr lang="en-US" altLang="ko-KR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userRepo.save(user);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ko-KR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69242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@Tag(name = 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description = 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여기에서는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WebBoardReply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CRUD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WebReplyRestController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WebReplyService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replyService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@Tag(name="Reply API")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@Operation(summary = 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댓글조회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description = 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댓글조회시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Board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번호가 필수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@GetMapping("/list/{bno}")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List&lt;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WebReplyDTO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list(@PathVariable("bno") Long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replyService.getList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9699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9699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20156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9699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2CCF4-DFB9-F960-7A16-32F25015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F387E7-4038-36A4-5993-B0DAADDEB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2B1DFD-F077-AF33-369D-E91F518CC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C3171F-2EAC-BA60-FB50-E93DA5507E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0265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F9EC7-FC49-4D04-9782-2FD06DA8F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22E7A2-7AC4-3075-E785-B64053E76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B58351-7EDF-AFC8-5BFB-2AB2013B4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75964-2EFF-8877-28ED-8588A164AF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3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16247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895D9-80BA-551B-93D4-82C30F6C9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876A68-B115-E99C-D216-9A5037EF6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5B86E4-1746-C71C-7CE4-471673E09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4374A-63BE-7832-90E3-81CF699AB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2330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2164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E0EDC-AF07-EEAE-F32B-A29125DE5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832CBC-B2AA-2846-F776-6CBACA051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A97357-A843-BFFA-5258-07121AD75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B12FEC-6023-7529-2417-81C412C35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2419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08383-F02B-6350-1CEA-39697042C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F248FD-B244-D6AA-F31C-1191B753E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7BE313-7535-4AE9-45FD-F0F9349380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C9BFFD-B657-EB3C-B75D-26B93B9D90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2411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496E-7072-9CB6-3426-5213A481D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B5914C-6145-4452-2A81-D509076CE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B47518-2250-2C6F-E49F-86161F396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308A2-545F-BD7D-2818-85597F4E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6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87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#</a:t>
            </a:r>
            <a:r>
              <a:rPr lang="ko-KR" altLang="en-US" sz="1800" dirty="0">
                <a:solidFill>
                  <a:srgbClr val="000000"/>
                </a:solidFill>
                <a:latin typeface="Comic Sans MS" panose="030F0702030302020204" pitchFamily="66" charset="0"/>
              </a:rPr>
              <a:t>프로그램시작시 경고 없애기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    </a:t>
            </a:r>
            <a:endParaRPr lang="en-US" altLang="ko-KR" sz="1800" dirty="0">
              <a:solidFill>
                <a:srgbClr val="93A1A1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#(OSIV)Open Session In View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영속성 컨텍스트를 뷰까지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열어두는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 기능을 말한다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뷰에서도 지연 로딩을 사용할 수 있어 스프링 프레임워크에서는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OSIV 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사용 여부를 기본적으로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로 설정하고 있다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성능이나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scalability,, 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즉 확장성 측면에서 볼 때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가 좋음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설정하지않으면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경고가뜬다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. 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spring.jpa.open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-in-view=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Courier New" panose="02070309020205020404" pitchFamily="49" charset="0"/>
              </a:rPr>
              <a:t>false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스프링 부트 응용 프로그램을 동시 실행하고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있을때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 주는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경고가뜬다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. </a:t>
            </a:r>
            <a:r>
              <a:rPr lang="en-US" altLang="ko-KR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livereload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서버가 </a:t>
            </a:r>
            <a:r>
              <a:rPr lang="ko-KR" altLang="en-US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시작되지않게하려면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ko-KR" altLang="en-US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로 설정 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spring.devtools.livereload.enabled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Courier New" panose="02070309020205020404" pitchFamily="49" charset="0"/>
              </a:rPr>
              <a:t>false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19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#embed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로 연결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spring.datasource.url=jdbc:h2:~/test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</a:t>
            </a:r>
            <a:r>
              <a:rPr lang="ko-KR" altLang="en-US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서버로연결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spring.datasource.url=jdbc:h2:tcp://localhost/~/test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spring.datasource.username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=</a:t>
            </a: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sa</a:t>
            </a:r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spring.datasource.password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=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spring.datasource.driverClassName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=org.h2.Driver</a:t>
            </a:r>
            <a:endParaRPr lang="en-US" altLang="ko-KR" sz="16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30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jdbc:mysql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://localhost:3306/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hr?characterEncoding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=UTF-8&amp;serverTimezone=UTC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hr</a:t>
            </a:r>
            <a:endParaRPr lang="en-US" altLang="ko-KR" sz="18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hr</a:t>
            </a:r>
            <a:endParaRPr lang="en-US" altLang="ko-KR" sz="18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spring.datasource.driverClassName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com.mysql.cj.jdbc.Driver</a:t>
            </a:r>
            <a:endParaRPr lang="en-US" altLang="ko-KR" sz="18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spring.h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ibernate.hbm2ddl.auto=</a:t>
            </a:r>
            <a:r>
              <a:rPr lang="en-US" altLang="ko-KR" sz="1800" u="sng" dirty="0">
                <a:solidFill>
                  <a:srgbClr val="2AA198"/>
                </a:solidFill>
                <a:latin typeface="Consolas" panose="020B0609020204030204" pitchFamily="49" charset="0"/>
              </a:rPr>
              <a:t>update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spring.h</a:t>
            </a:r>
            <a:r>
              <a:rPr lang="en-US" altLang="ko-KR" sz="18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ibernate.dialect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u="sng" dirty="0">
                <a:solidFill>
                  <a:srgbClr val="2AA198"/>
                </a:solidFill>
                <a:latin typeface="Consolas" panose="020B0609020204030204" pitchFamily="49" charset="0"/>
              </a:rPr>
              <a:t>org.hibernate.dialect.MySQL5Dialect</a:t>
            </a:r>
          </a:p>
          <a:p>
            <a:pPr algn="l"/>
            <a:endParaRPr lang="en-US" altLang="ko-KR" sz="1800" u="sng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 u="sng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800" u="sng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## </a:t>
            </a:r>
            <a:r>
              <a:rPr lang="en-US" altLang="ko-KR" sz="1800" dirty="0" err="1">
                <a:solidFill>
                  <a:srgbClr val="93A1A1"/>
                </a:solidFill>
                <a:effectLst/>
                <a:latin typeface="Courier New" panose="02070309020205020404" pitchFamily="49" charset="0"/>
              </a:rPr>
              <a:t>Postgresql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spring.datasource.url=</a:t>
            </a:r>
            <a:r>
              <a:rPr lang="en-US" altLang="ko-KR" sz="1800" dirty="0" err="1">
                <a:solidFill>
                  <a:srgbClr val="2AA198"/>
                </a:solidFill>
                <a:effectLst/>
                <a:latin typeface="Courier New" panose="02070309020205020404" pitchFamily="49" charset="0"/>
              </a:rPr>
              <a:t>jdbc:postgresql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Courier New" panose="02070309020205020404" pitchFamily="49" charset="0"/>
              </a:rPr>
              <a:t>://azureyongsu.postgres.database.azure.com/</a:t>
            </a:r>
            <a:r>
              <a:rPr lang="en-US" altLang="ko-KR" sz="1800" dirty="0" err="1">
                <a:solidFill>
                  <a:srgbClr val="2AA198"/>
                </a:solidFill>
                <a:effectLst/>
                <a:latin typeface="Courier New" panose="02070309020205020404" pitchFamily="49" charset="0"/>
              </a:rPr>
              <a:t>postgres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spring.datasource.username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dirty="0" err="1">
                <a:solidFill>
                  <a:srgbClr val="2AA198"/>
                </a:solidFill>
                <a:effectLst/>
                <a:latin typeface="Courier New" panose="02070309020205020404" pitchFamily="49" charset="0"/>
              </a:rPr>
              <a:t>testys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spring.datasource.password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Courier New" panose="02070309020205020404" pitchFamily="49" charset="0"/>
              </a:rPr>
              <a:t>1111!!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endParaRPr lang="en-US" altLang="ko-KR" sz="1800" u="sng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619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183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A1CC2-3E2E-DE8F-ECBD-D2E7DEB2F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9FE12E-8012-F4DB-CD74-BE7486A4C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213B58-7DB1-4EAC-B0A0-B1777CFA3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2210FA-E079-B014-14E6-8889BC301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15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0037-C7A5-C862-571A-CD33FE477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990299-DCE2-E156-A6DB-84D10FFE3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3C0AA99-2D22-A918-F533-8AF679538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1D7701-7287-7C5D-092A-408F9720C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32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spring.datasource.driver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-class-name=</a:t>
            </a:r>
            <a:r>
              <a:rPr lang="en-US" altLang="ko-KR" sz="1800" dirty="0" err="1">
                <a:solidFill>
                  <a:srgbClr val="2AA19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org.mariadb.jdbc.Driver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spring.datasource.url=</a:t>
            </a:r>
            <a:r>
              <a:rPr lang="en-US" altLang="ko-KR" sz="1800" dirty="0" err="1">
                <a:solidFill>
                  <a:srgbClr val="2AA19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jdbc:mariadb</a:t>
            </a:r>
            <a:r>
              <a:rPr lang="en-US" altLang="ko-KR" sz="1800" dirty="0">
                <a:solidFill>
                  <a:srgbClr val="2AA19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://localhost:3306/</a:t>
            </a:r>
            <a:r>
              <a:rPr lang="en-US" altLang="ko-KR" sz="1800" dirty="0" err="1">
                <a:solidFill>
                  <a:srgbClr val="2AA19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bootex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spring.datasource.username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dirty="0" err="1">
                <a:solidFill>
                  <a:srgbClr val="2AA19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bootuser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spring.datasource.password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dirty="0">
                <a:solidFill>
                  <a:srgbClr val="2AA19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1234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spring.jpa.database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-platform=</a:t>
            </a:r>
            <a:r>
              <a:rPr lang="en-US" altLang="ko-KR" sz="1800" dirty="0" err="1">
                <a:solidFill>
                  <a:srgbClr val="2AA19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org.hibernate.dialect.MariaDBDialect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spring.jpa.properties.hibernate.format_sql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true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82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spring.datasource.driver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-class-name=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oracle.jdbc.OracleDriver</a:t>
            </a:r>
            <a:endParaRPr lang="en-US" altLang="ko-KR" sz="18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spring.datasource.url=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jdbc:oracle:thin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:@localhost/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xe</a:t>
            </a:r>
            <a:endParaRPr lang="en-US" altLang="ko-KR" sz="18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spring.datasource.username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hr</a:t>
            </a:r>
            <a:endParaRPr lang="en-US" altLang="ko-KR" sz="18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spring.datasource.password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hr</a:t>
            </a:r>
            <a:endParaRPr lang="en-US" altLang="ko-KR" sz="18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spring.jpa.database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dirty="0">
                <a:solidFill>
                  <a:srgbClr val="2AA198"/>
                </a:solidFill>
                <a:latin typeface="Consolas" panose="020B0609020204030204" pitchFamily="49" charset="0"/>
              </a:rPr>
              <a:t>oracle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spring.jpa.database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-platform=</a:t>
            </a:r>
            <a:r>
              <a:rPr lang="en-US" altLang="ko-KR" sz="1800" dirty="0" err="1">
                <a:solidFill>
                  <a:srgbClr val="2AA198"/>
                </a:solidFill>
                <a:latin typeface="Consolas" panose="020B0609020204030204" pitchFamily="49" charset="0"/>
              </a:rPr>
              <a:t>org.hibernate.dialect.OracleDialect</a:t>
            </a:r>
            <a:endParaRPr lang="en-US" altLang="ko-KR" sz="18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3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466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8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spring-boot-starter-parent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2.4.5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relativePath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3F5FBF"/>
                </a:solidFill>
                <a:latin typeface="Consolas" panose="020B0609020204030204" pitchFamily="49" charset="0"/>
              </a:rPr>
              <a:t>&lt;!-- lookup parent from repository --&gt;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8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US" altLang="ko-KR" sz="18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US" altLang="ko-KR" sz="18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properties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java.version</a:t>
            </a:r>
            <a:r>
              <a:rPr lang="fr-FR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fr-FR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java.version</a:t>
            </a:r>
            <a:r>
              <a:rPr lang="fr-FR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properties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8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007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070E-FA1B-F8C8-DE5D-C9C51C07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0F01EA-4DDB-3C09-ADAF-FDE0994D1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8D9077-49B5-33E2-FE43-BA5A5D2DD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3805F5-568D-8F26-71BA-5C41F29B8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872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B584A-278E-5F18-2536-63AF8021B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DE09B9-3CB3-A4FC-A269-F9CC5946D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EB8CDB-0DB3-014B-6A17-969DE0680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8457F-FB58-6227-0B9E-032D54536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117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E8AE6-C6CA-A472-4824-236462475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66BA39-9E7E-B804-8CAD-13DE56030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204CB4-F267-D7D8-C642-56E5604A3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84B637-1C86-99A6-1E2A-C17125B9CC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140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054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@Builder</a:t>
            </a:r>
          </a:p>
          <a:p>
            <a:r>
              <a:rPr lang="en-US" altLang="ko-KR" dirty="0"/>
              <a:t>@Builder.default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546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44ED6-6AF0-1ECB-9A4F-8FBC03B73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D49099-9C3C-99B9-6C99-F59A78A37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18774E-A06D-1F31-324C-59325DB57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@Builder</a:t>
            </a:r>
          </a:p>
          <a:p>
            <a:r>
              <a:rPr lang="en-US" altLang="ko-KR" dirty="0"/>
              <a:t>@Builder.default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CFED3C-8B15-2D09-4153-ACAA4B78D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135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@Getter@Setter@ToString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 =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t_boards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 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@SequenceGenerator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name =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"BOARD_SEQ_GENERATOR"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algn="l"/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sequenceName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"BOARD_SEQ"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매핑할 데이터베이스 시퀀스 이름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initialValue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allocationSize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BoardVO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@Id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@GeneratedValue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(strategy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GenerationType.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AUTO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generator = 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"BOARD_SEQ_GENERATOR"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Long 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bno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@NonNull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생성시 반드시 값이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있어야한다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.(</a:t>
            </a:r>
            <a:r>
              <a:rPr lang="en-US" altLang="ko-KR" sz="18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lombok</a:t>
            </a:r>
            <a:r>
              <a:rPr lang="en-US" altLang="ko-KR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(nullable =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//DB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에 칼럼이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NOT NULL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칼럼이름은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예약어불가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카멜표기법으로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작성된 이름은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DB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칼럼은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언더바로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 변경  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(length = 100)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writer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@CreationTimestamp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//insert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시 시각이 입력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Timestamp 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regDate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@UpdateTimestamp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//insert, Update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시 수정시각입력 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Timestamp 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updateDate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278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41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35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45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최신버젼</a:t>
            </a:r>
            <a:r>
              <a:rPr lang="ko-KR" altLang="en-US" dirty="0"/>
              <a:t> </a:t>
            </a:r>
            <a:r>
              <a:rPr lang="en-US" altLang="ko-KR" dirty="0"/>
              <a:t>(4.13)</a:t>
            </a:r>
            <a:r>
              <a:rPr lang="ko-KR" altLang="en-US" dirty="0"/>
              <a:t>설치시</a:t>
            </a:r>
            <a:r>
              <a:rPr lang="en-US" altLang="ko-KR" dirty="0"/>
              <a:t> </a:t>
            </a:r>
            <a:r>
              <a:rPr lang="ko-KR" altLang="en-US" dirty="0"/>
              <a:t>오류 발생함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해결</a:t>
            </a:r>
            <a:r>
              <a:rPr lang="en-US" altLang="ko-KR" dirty="0"/>
              <a:t>………</a:t>
            </a:r>
            <a:r>
              <a:rPr lang="en-US" altLang="ko-KR" dirty="0" err="1"/>
              <a:t>SpringBoot</a:t>
            </a:r>
            <a:r>
              <a:rPr lang="ko-KR" altLang="en-US" dirty="0"/>
              <a:t>가 </a:t>
            </a:r>
            <a:r>
              <a:rPr lang="ko-KR" altLang="en-US" dirty="0" err="1"/>
              <a:t>의존하고있는</a:t>
            </a:r>
            <a:r>
              <a:rPr lang="ko-KR" altLang="en-US" dirty="0"/>
              <a:t> </a:t>
            </a:r>
            <a:r>
              <a:rPr lang="en-US" altLang="ko-KR" dirty="0"/>
              <a:t>parent</a:t>
            </a:r>
            <a:r>
              <a:rPr lang="ko-KR" altLang="en-US" dirty="0"/>
              <a:t>의 </a:t>
            </a:r>
            <a:r>
              <a:rPr lang="ko-KR" altLang="en-US" dirty="0" err="1"/>
              <a:t>버젼변경</a:t>
            </a:r>
            <a:r>
              <a:rPr lang="en-US" altLang="ko-KR" dirty="0"/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u="sng" dirty="0">
                <a:solidFill>
                  <a:srgbClr val="000000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2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spring-boot-starter-parent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2.4.5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    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relativePath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&lt;!-- lookup parent from repository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US" altLang="ko-KR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US" altLang="ko-KR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properties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fr-FR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fr-FR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java.version</a:t>
            </a:r>
            <a:r>
              <a:rPr lang="fr-FR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fr-FR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fr-FR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fr-FR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java.version</a:t>
            </a:r>
            <a:r>
              <a:rPr lang="fr-FR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properties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2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4774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11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83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807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4070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120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525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146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177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6264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79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8575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7914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동적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생성을 위해 라이브러리준비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&lt;dependency&gt;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com.querydsl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artifactId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querydsl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-apt&lt;/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artifactId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&lt;!-- </a:t>
            </a:r>
            <a:r>
              <a:rPr lang="en-US" altLang="ko-KR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querydsl</a:t>
            </a:r>
            <a:r>
              <a:rPr lang="ko-KR" alt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jsp</a:t>
            </a:r>
            <a:r>
              <a:rPr lang="ko-KR" alt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동시 사용시 오류 </a:t>
            </a:r>
          </a:p>
          <a:p>
            <a:r>
              <a:rPr lang="en-US" altLang="ko-KR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querydsl</a:t>
            </a:r>
            <a:r>
              <a:rPr lang="en-US" altLang="ko-K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-apt</a:t>
            </a:r>
            <a:r>
              <a:rPr lang="ko-KR" alt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내의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org.eclipse.jdt.core.compiler:ecj4,3,1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대한 종속성을 강제하여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JSP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오류 </a:t>
            </a:r>
          </a:p>
          <a:p>
            <a:r>
              <a:rPr lang="ko-KR" alt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재시작하기</a:t>
            </a:r>
            <a:endParaRPr lang="en-US" altLang="ko-KR" sz="12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&lt;exclusions&gt;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&lt;exclusion&gt;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&lt;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org.eclipse.jdt.core.compiler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&lt;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artifactId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ecj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artifactId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&lt;/exclusion&gt;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&lt;/exclusions&gt;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&lt;/dependency&gt;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055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05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055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130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725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7879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151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496E-7072-9CB6-3426-5213A481D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B5914C-6145-4452-2A81-D509076CE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B47518-2250-2C6F-E49F-86161F396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308A2-545F-BD7D-2818-85597F4E3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679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60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560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@Getter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@Setter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@ToString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@EqualsAndHashCode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@Builder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@AllArgsConstructor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@NoArgsConstructor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@Entity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@Table(name="tbl_members")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@Id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String mid;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String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mpassword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String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mname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@Enumerated(EnumType.STRING)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MemberRole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mrole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Getter</a:t>
            </a:r>
          </a:p>
          <a:p>
            <a:r>
              <a:rPr lang="en-US" altLang="ko-KR" dirty="0"/>
              <a:t>@Setter</a:t>
            </a:r>
          </a:p>
          <a:p>
            <a:r>
              <a:rPr lang="en-US" altLang="ko-KR" dirty="0"/>
              <a:t>@ToString</a:t>
            </a:r>
          </a:p>
          <a:p>
            <a:r>
              <a:rPr lang="en-US" altLang="ko-KR" dirty="0"/>
              <a:t>@EqualsAndHashCode(of = {"</a:t>
            </a:r>
            <a:r>
              <a:rPr lang="en-US" altLang="ko-KR" dirty="0" err="1"/>
              <a:t>pno</a:t>
            </a:r>
            <a:r>
              <a:rPr lang="en-US" altLang="ko-KR" dirty="0"/>
              <a:t>"} )</a:t>
            </a:r>
          </a:p>
          <a:p>
            <a:r>
              <a:rPr lang="en-US" altLang="ko-KR" dirty="0"/>
              <a:t>@Builder</a:t>
            </a:r>
          </a:p>
          <a:p>
            <a:r>
              <a:rPr lang="en-US" altLang="ko-KR" dirty="0"/>
              <a:t>@AllArgsConstructor</a:t>
            </a:r>
          </a:p>
          <a:p>
            <a:r>
              <a:rPr lang="en-US" altLang="ko-KR" dirty="0"/>
              <a:t>@NoArgsConstructor  </a:t>
            </a:r>
          </a:p>
          <a:p>
            <a:r>
              <a:rPr lang="en-US" altLang="ko-KR" dirty="0"/>
              <a:t>@Entity</a:t>
            </a:r>
          </a:p>
          <a:p>
            <a:r>
              <a:rPr lang="en-US" altLang="ko-KR" dirty="0"/>
              <a:t>@Table(name="tbl_profile")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ProfileDTO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	@Id</a:t>
            </a:r>
          </a:p>
          <a:p>
            <a:r>
              <a:rPr lang="en-US" altLang="ko-KR" dirty="0"/>
              <a:t>	@GeneratedValue(strategy = </a:t>
            </a:r>
            <a:r>
              <a:rPr lang="en-US" altLang="ko-KR" dirty="0" err="1"/>
              <a:t>GenerationType.AUTO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	private Long </a:t>
            </a:r>
            <a:r>
              <a:rPr lang="en-US" altLang="ko-KR" dirty="0" err="1"/>
              <a:t>pno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private String </a:t>
            </a:r>
            <a:r>
              <a:rPr lang="en-US" altLang="ko-KR" dirty="0" err="1"/>
              <a:t>fname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private </a:t>
            </a: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en-US" altLang="ko-KR" dirty="0" err="1"/>
              <a:t>currentYn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//false:0  true:1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@ManyToOne</a:t>
            </a:r>
          </a:p>
          <a:p>
            <a:r>
              <a:rPr lang="en-US" altLang="ko-KR" dirty="0"/>
              <a:t>	private </a:t>
            </a:r>
            <a:r>
              <a:rPr lang="en-US" altLang="ko-KR" dirty="0" err="1"/>
              <a:t>MemberDTO</a:t>
            </a:r>
            <a:r>
              <a:rPr lang="en-US" altLang="ko-KR" dirty="0"/>
              <a:t> member; //</a:t>
            </a:r>
            <a:r>
              <a:rPr lang="en-US" altLang="ko-KR" dirty="0" err="1"/>
              <a:t>member_mid</a:t>
            </a:r>
            <a:r>
              <a:rPr lang="ko-KR" altLang="en-US" dirty="0"/>
              <a:t>칼럼이 </a:t>
            </a:r>
            <a:r>
              <a:rPr lang="en-US" altLang="ko-KR" dirty="0"/>
              <a:t>DB</a:t>
            </a:r>
            <a:r>
              <a:rPr lang="ko-KR" altLang="en-US" dirty="0"/>
              <a:t>생성된다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//</a:t>
            </a:r>
            <a:r>
              <a:rPr lang="ko-KR" altLang="en-US" dirty="0"/>
              <a:t>직원</a:t>
            </a:r>
            <a:r>
              <a:rPr lang="en-US" altLang="ko-KR" dirty="0"/>
              <a:t>, </a:t>
            </a:r>
            <a:r>
              <a:rPr lang="ko-KR" altLang="en-US" dirty="0"/>
              <a:t>부서 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//</a:t>
            </a:r>
            <a:r>
              <a:rPr lang="ko-KR" altLang="en-US" dirty="0"/>
              <a:t>직원이 부서를 참조한다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//</a:t>
            </a:r>
            <a:r>
              <a:rPr lang="ko-KR" altLang="en-US" dirty="0"/>
              <a:t>직원테이블에 부서의 키를 </a:t>
            </a:r>
            <a:r>
              <a:rPr lang="en-US" altLang="ko-KR" dirty="0"/>
              <a:t>FK</a:t>
            </a:r>
            <a:r>
              <a:rPr lang="ko-KR" altLang="en-US" dirty="0"/>
              <a:t>로 생성한다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//</a:t>
            </a:r>
            <a:r>
              <a:rPr lang="en-US" altLang="ko-KR" dirty="0" err="1"/>
              <a:t>ProfileDTO</a:t>
            </a:r>
            <a:r>
              <a:rPr lang="ko-KR" altLang="en-US" dirty="0"/>
              <a:t>가 </a:t>
            </a:r>
            <a:r>
              <a:rPr lang="en-US" altLang="ko-KR" dirty="0" err="1"/>
              <a:t>MemberDTO</a:t>
            </a:r>
            <a:r>
              <a:rPr lang="ko-KR" altLang="en-US" dirty="0"/>
              <a:t>를 참조한다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//</a:t>
            </a:r>
            <a:r>
              <a:rPr lang="en-US" altLang="ko-KR" dirty="0" err="1"/>
              <a:t>tbl_profile</a:t>
            </a:r>
            <a:r>
              <a:rPr lang="ko-KR" altLang="en-US" dirty="0"/>
              <a:t>테이블에 </a:t>
            </a:r>
            <a:r>
              <a:rPr lang="en-US" altLang="ko-KR" dirty="0" err="1"/>
              <a:t>tbl_members</a:t>
            </a:r>
            <a:r>
              <a:rPr lang="ko-KR" altLang="en-US" dirty="0"/>
              <a:t>테이블의 </a:t>
            </a:r>
            <a:r>
              <a:rPr lang="ko-KR" altLang="en-US" dirty="0" err="1"/>
              <a:t>키값</a:t>
            </a:r>
            <a:r>
              <a:rPr lang="ko-KR" altLang="en-US" dirty="0"/>
              <a:t> </a:t>
            </a:r>
            <a:r>
              <a:rPr lang="en-US" altLang="ko-KR" dirty="0"/>
              <a:t>mid</a:t>
            </a:r>
            <a:r>
              <a:rPr lang="ko-KR" altLang="en-US" dirty="0"/>
              <a:t>가 </a:t>
            </a:r>
            <a:r>
              <a:rPr lang="en-US" altLang="ko-KR" dirty="0"/>
              <a:t>FK</a:t>
            </a:r>
            <a:r>
              <a:rPr lang="ko-KR" altLang="en-US" dirty="0"/>
              <a:t>로 생성한다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	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9231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package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com.kosta.sbproject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java.util.Arrays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java.util.List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java.util.stream.IntStream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org.junit.jupiter.api.Test</a:t>
            </a:r>
            <a:r>
              <a:rPr lang="en-US" altLang="ko-KR" sz="12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org.springframework.beans.factory.annotation.Autowired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org.springframework.boot.test.context.SpringBootTest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com.kosta.sbproject.persistence.MemberReferenceRepository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com.kosta.sbproject.persistence.ProfileRepository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com.kosta.sbproject.vo2.MemberDTO;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com.kosta.sbproject.vo2.MemberRole;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com.kosta.sbproject.vo2.ProfileDTO;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lombok.extern.java.Log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@SpringBootTest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@Log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MemberProfileTest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@Autowired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MemberReferenceRepository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member_repo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@Autowired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ProfileRepository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//@Test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selectByMemberProfile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/*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profile_repo.selectByMemberProfile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("zzilre1").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altLang="ko-K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Arrays.toString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altLang="ko-K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});*/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List&lt;Object[]&gt;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resultList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profile_repo.selectByMemberProfile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("zzilre1");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for(Object[]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resultList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= 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[0];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profile = 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member.getMid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+ "---" + 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member.getMname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profile.getPno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+ "---" + 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profile.getFname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//@Test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selectByMemberProfileCount2() 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profile_repo.selectByMemberProfileCount2().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Arrays.toString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//@Test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selectByMemberProfileCount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profile_repo.selectByMemberProfileCount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Arrays.toString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//@Test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selectByPropertyProfile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log.info("-------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fname</a:t>
            </a:r>
            <a:r>
              <a:rPr lang="ko-KR" altLang="en-US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조회하기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--------");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profile_repo.findByFname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("face4").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(profile-&gt;{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log.info(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profile.toString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log.info("-------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CurrentYn</a:t>
            </a:r>
            <a:r>
              <a:rPr lang="ko-KR" altLang="en-US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으로 조회하기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--------");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profile_repo.findByCurrentYn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true).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(profile-&gt;{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log.info(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profile.toString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log.info("-------Member</a:t>
            </a:r>
            <a:r>
              <a:rPr lang="ko-KR" altLang="en-US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조회하기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--------");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//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= new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//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member.setMid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("zzilre1");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builder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().mid("zzilre10").build();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//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member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member_repo.findById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("zzilre10").get();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profile_repo.findByMember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(member).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(profile-&gt;{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log.info(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profile.toString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//@Test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selectByIdProfile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profile_repo.findById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(6L).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ifPresent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(p-&gt;{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p.getFname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p.getMember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p.getMember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getMname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//@Test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selectAllProfile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profile_repo.findAll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(p-&gt;{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System.out.println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(p);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p.getMember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getMname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+"</a:t>
            </a:r>
            <a:r>
              <a:rPr lang="ko-KR" altLang="en-US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프로파일 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"+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p.isCurrentYn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()?"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현재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":"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과거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 +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p.getFname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//@Test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selectAllMember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member_repo.findAll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(m-&gt;{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out.println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//@Test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insertProfile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//zzilre1, zzilre10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두 멤버의 프로파일을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개식 넣기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m1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member_repo.findById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("zzilre1").get();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m10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member_repo.findById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("zzilre10").get();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IntStream.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rangeClosed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(1, 5).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profile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ProfileDTO.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builder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fname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("face" +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currentYn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==5?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true:false)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.member(m1).build();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profile_repo.save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(profile);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IntStream.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rangeClosed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(1, 5).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profile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ProfileDTO.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builder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fname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myprofile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currentYn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==5?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true:false)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.member(m10).build();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profile_repo.save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(profile);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//@Test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void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insertMember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//10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건의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 insert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IntStream.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rangeClosed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(1, 10).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forEach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-&gt;{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m1 = 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null;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if(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&gt;5) 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m1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builder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.mid("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zzilre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mname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메니져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mpassword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("1234")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mrole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MemberRole.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MANAGER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).build();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 {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m1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MemberDTO.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builder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.mid("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zzilre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+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mname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일반회원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mpassword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("1234")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mrole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MemberRole.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en-US" altLang="ko-KR" sz="12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).build();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member_repo.save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(m1);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});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8692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94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017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301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0499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@Getter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@Setter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@ToString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@Entity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@Table(name = "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tbl_pdsfiles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@EqualsAndHashCode(of = "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fno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PDSFile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@Id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@GeneratedValue(strategy =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GenerationType.AUTO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Long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fno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pdsfilename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ko-KR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@Getter</a:t>
            </a:r>
          </a:p>
          <a:p>
            <a:r>
              <a:rPr lang="en-US" altLang="ko-KR" sz="8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@Setter</a:t>
            </a:r>
          </a:p>
          <a:p>
            <a:r>
              <a:rPr lang="en-US" altLang="ko-KR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@ToString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@Entity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@Table(name = "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tbl_pdsboard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@EqualsAndHashCode(of = "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pid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PDSBoard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@Id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@GeneratedValue(strategy =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GenerationType.AUTO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Long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pid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pname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pwriter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//cascade: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영속성전이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PDSBoard</a:t>
            </a:r>
            <a:r>
              <a:rPr lang="ko-KR" altLang="en-US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변경시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PDSFile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변경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@OneToMany(cascade =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CascadeType.ALL,fetch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FetchType.EAGER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//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즉시로딩</a:t>
            </a:r>
          </a:p>
          <a:p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//JPA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default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지연로딩을 사용한다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.(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PDSBoard</a:t>
            </a:r>
            <a:r>
              <a:rPr lang="ko-KR" altLang="en-US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조회시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PDSFile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조인하지않음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//1)fetch =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FetchType.LAZY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....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PDSFile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연결불가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@Query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해결 </a:t>
            </a:r>
          </a:p>
          <a:p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//2)fetch = 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FetchType.EAGER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....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PDSFile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과 연결가능 </a:t>
            </a:r>
          </a:p>
          <a:p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@JoinColumn(name="pdsno") //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PDSFile</a:t>
            </a:r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칼럼에 생성 </a:t>
            </a:r>
          </a:p>
          <a:p>
            <a:r>
              <a:rPr lang="ko-KR" alt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List&lt;</a:t>
            </a:r>
            <a:r>
              <a:rPr lang="en-US" altLang="ko-KR" sz="8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PDSFile</a:t>
            </a:r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files2;</a:t>
            </a:r>
          </a:p>
          <a:p>
            <a:r>
              <a:rPr lang="en-US" altLang="ko-K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n-US" altLang="ko-KR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3367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562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－－</a:t>
            </a:r>
            <a:r>
              <a:rPr lang="en-US" altLang="ko-KR" sz="1800" dirty="0" err="1">
                <a:solidFill>
                  <a:srgbClr val="0000C0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teamRepo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.findAll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Hibernate: select pt1_0.id,pt1_0.name from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pt1_0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Hibernate: select m1_0.team_id,m1_0.id,m1_0.age,m1_0.name from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m1_0 where m1_0.team_id=?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Hibernate: select m1_0.team_id,m1_0.id,m1_0.age,m1_0.name from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m1_0 where m1_0.team_id=?</a:t>
            </a:r>
          </a:p>
          <a:p>
            <a:r>
              <a:rPr lang="ko-KR" alt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－－</a:t>
            </a:r>
            <a:r>
              <a:rPr lang="en-US" altLang="ko-KR" sz="1800" dirty="0" err="1">
                <a:solidFill>
                  <a:srgbClr val="0000C0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teamRepo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.findAllWithMemberUsingJoin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Hibernate: select distinct pt1_0.id,pt1_0.name from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pt1_0 join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m1_0 on pt1_0.id=m1_0.team_id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Hibernate: select m1_0.team_id,m1_0.id,m1_0.age,m1_0.name from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m1_0 where m1_0.team_id=?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Hibernate: select m1_0.team_id,m1_0.id,m1_0.age,m1_0.name from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m1_0 where m1_0.team_id=?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－－</a:t>
            </a:r>
            <a:r>
              <a:rPr lang="en-US" altLang="ko-KR" sz="1800" dirty="0" err="1">
                <a:solidFill>
                  <a:srgbClr val="0000C0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teamRepo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.findAllWithMemberUsingFetchJoin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Hibernate: select distinct pt1_0.id,m1_0.team_id,m1_0.id,m1_0.age,m1_0.name,pt1_0.name from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pt1_0 join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m1_0 on pt1_0.id=m1_0.team_id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@Builder</a:t>
            </a: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@Getter@Setter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@NoArgsConstructor@AllArgsConstructor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@ToString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(exclude = 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"team"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@Entity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(name = 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TeamMember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(name = 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t_member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TeamMember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@Id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@GeneratedValue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(strategy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GenerationType.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IDENTITY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String </a:t>
            </a:r>
            <a:r>
              <a:rPr lang="en-US" altLang="ko-KR" sz="18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@Builder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Default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=20;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@ManyToOne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ProjectTeam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TeamMember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(String 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ProjectTeam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8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800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age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 err="1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800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@Builder@Setter@Getter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@NoArgsConstructor@AllArgsConstructor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@ToString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//@ToString(exclude = "members") 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@Entity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(name = 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ProjectTeam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(name = 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t_team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ProjectTeam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@Id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@GeneratedValue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(strategy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GenerationType.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IDENTITY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String </a:t>
            </a:r>
            <a:r>
              <a:rPr lang="en-US" altLang="ko-KR" sz="1800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@OneToMany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(mappedBy = 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"team"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,fetch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FetchType.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LAZY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, cascade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CascadeType.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ALL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List&lt;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TeamMember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altLang="ko-KR" sz="1800" u="sng" dirty="0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members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ArrayList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&lt;&gt;();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addMember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TeamMember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.setTeam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members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.add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548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704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123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MultiKeyA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Serializable{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id1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id2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"tbl_child1"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@IdClass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(MultiKeyA.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MultiKeyAUsing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@Id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id1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@Id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id2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686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@Embeddable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MultiKeyB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Serializable{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id1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id2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-----------------------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"tbl_child2"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MultiKeyBDTO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@EmbeddedId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MultiKeyB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312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24D92-3D72-89D6-AED4-CCD9BD13D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6A0891-0ED2-4AF3-E828-E40349F05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5A562B-FB9D-0F91-7D33-C23268022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@Embeddable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MultiKeyB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Serializable{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id1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id2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-----------------------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"tbl_child2"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MultiKeyBDTO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@EmbeddedId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MultiKeyB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 b="1" dirty="0">
                <a:solidFill>
                  <a:srgbClr val="0000C0"/>
                </a:solidFill>
                <a:latin typeface="Consolas" panose="020B0609020204030204" pitchFamily="49" charset="0"/>
              </a:rPr>
              <a:t>address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FF3106-3559-B1CB-5C01-2FD449995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8560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@NoArgsConstructor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@AllArgsConstructor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@Builder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@Data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@Entity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@Table(name="tbl_enum")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class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EnumTypeVO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@Id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mid;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mpassword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String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mname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@ElementCollection(targetClass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MemberRoleEnum.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FetchType.</a:t>
            </a:r>
            <a:r>
              <a:rPr lang="en-US" altLang="ko-KR" sz="1200" b="1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EAGER</a:t>
            </a:r>
            <a:endParaRPr lang="en-US" altLang="ko-KR" sz="1200" b="1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@CollectionTable(name = "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tbl_enum_mroles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joinColumns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@JoinColumn(name="mid")) //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tbl_enum_mroles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테이블의 조인칼럼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private Set&lt;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MemberRoleEnum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 </a:t>
            </a:r>
            <a:r>
              <a:rPr lang="en-US" altLang="ko-KR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mrole</a:t>
            </a:r>
            <a:r>
              <a:rPr lang="en-US" altLang="ko-KR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429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429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"tbl_user"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UserVO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@Id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"user_id"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"user_name"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주 테이블에서 참조하기 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@OneToOne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@JoinColumn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"phone_id"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UserCellPhoneVO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phone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---------------------------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"tbl_usercellphone"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UserCellPhoneVO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@Id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@GeneratedValue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(strategy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GenerationType.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AUTO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"phone_id"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Long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phoneId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phoneNumber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429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429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"tbl_user2"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UserVO2 {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@Id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"user_id"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대상테이블에서 참조하기  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--------------------------------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"tbl_usercellphone2"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UserCellPhoneVO2 {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@Id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@GeneratedValue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(strategy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GenerationType.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AUTO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"phone_id"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Long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phoneId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phoneNumber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대상테이블에서 참조하기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...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비식별자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(FK)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@OneToOne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(cascade =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CascadeType.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ALL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@JoinColumn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 =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user_id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UserVO2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429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429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//object references an unsaved transient instance - save the transient instance before flushing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부모 객체에 추가하는 자식 객체가 아직 </a:t>
            </a:r>
            <a:r>
              <a:rPr lang="en-US" altLang="ko-KR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ko-KR" alt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 저장되지 않아 생긴 에러이다</a:t>
            </a:r>
            <a:r>
              <a:rPr lang="en-US" altLang="ko-K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즉 영속성 전이를 </a:t>
            </a:r>
            <a:r>
              <a:rPr lang="ko-KR" altLang="en-US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해야한다</a:t>
            </a:r>
            <a:r>
              <a:rPr lang="en-US" altLang="ko-KR" sz="1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//cascade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CascadeType.ALL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"tbl_user3"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UserVO3 {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@Id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@Column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"user_id"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userid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username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양방향</a:t>
            </a: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...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주테이블의 키를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식별자사용하는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경우 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Consolas" panose="020B0609020204030204" pitchFamily="49" charset="0"/>
              </a:rPr>
              <a:t>@OneToOne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(mappedBy = 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"user2"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cascade =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CascadeType.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ALL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UserCellPhoneVO3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phone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endParaRPr lang="ko-KR" altLang="en-US" sz="12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dirty="0"/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@AllArgsConstructor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@NoArgsConstructor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@Builder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@Data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@Entity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@Table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"tbl_usercellphone3"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UserCellPhoneVO3 {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식별자로 참조하기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참조하는 키를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PK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로 사용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//JPA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에서 반드시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ID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가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존재해야한다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@Id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userAA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//ID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가 식별자이다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. (PK,FK)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@MapsId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//UserVO3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800" u="sng" dirty="0" err="1">
                <a:solidFill>
                  <a:srgbClr val="3F7F5F"/>
                </a:solidFill>
                <a:latin typeface="Consolas" panose="020B0609020204030204" pitchFamily="49" charset="0"/>
              </a:rPr>
              <a:t>userid</a:t>
            </a:r>
            <a:r>
              <a:rPr lang="ko-KR" altLang="en-US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를 </a:t>
            </a:r>
            <a:r>
              <a:rPr lang="en-US" altLang="ko-KR" sz="1800" u="sng" dirty="0">
                <a:solidFill>
                  <a:srgbClr val="3F7F5F"/>
                </a:solidFill>
                <a:latin typeface="Consolas" panose="020B0609020204030204" pitchFamily="49" charset="0"/>
              </a:rPr>
              <a:t>mapping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@OneToOne</a:t>
            </a: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@JoinColumn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(name=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"user_id"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UserVO3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user2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phoneNumber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model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42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0908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4296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타임리트주석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&lt;!--/*--&gt;</a:t>
            </a:r>
            <a:r>
              <a:rPr lang="ko-KR" altLang="en-US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ko-KR" sz="1800" dirty="0">
              <a:solidFill>
                <a:srgbClr val="00808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sz="1800" dirty="0">
              <a:solidFill>
                <a:srgbClr val="00808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&lt;!--*/--&gt;</a:t>
            </a:r>
            <a:r>
              <a:rPr lang="ko-KR" altLang="en-US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534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&lt;html </a:t>
            </a:r>
            <a:r>
              <a:rPr lang="en-US" altLang="ko-KR" dirty="0" err="1"/>
              <a:t>xmlns:th</a:t>
            </a:r>
            <a:r>
              <a:rPr lang="en-US" altLang="ko-KR" dirty="0"/>
              <a:t>="http://www.thymeleaf.org"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03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 </a:t>
            </a:r>
            <a:r>
              <a:rPr lang="en-US" altLang="ko-KR" sz="1800" dirty="0" err="1">
                <a:solidFill>
                  <a:srgbClr val="7F007F"/>
                </a:solidFill>
                <a:latin typeface="Consolas" panose="020B0609020204030204" pitchFamily="49" charset="0"/>
              </a:rPr>
              <a:t>th:text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"${ '&lt;h1&gt;'+  greeting  + '&lt;/h1&gt;' }"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html tag</a:t>
            </a:r>
            <a:r>
              <a:rPr lang="ko-KR" altLang="en-US" sz="18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출력</a:t>
            </a:r>
            <a:r>
              <a:rPr lang="en-US" altLang="ko-KR" sz="18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8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 </a:t>
            </a:r>
            <a:r>
              <a:rPr lang="en-US" altLang="ko-KR" sz="1800" dirty="0" err="1">
                <a:solidFill>
                  <a:srgbClr val="7F007F"/>
                </a:solidFill>
                <a:latin typeface="Consolas" panose="020B0609020204030204" pitchFamily="49" charset="0"/>
              </a:rPr>
              <a:t>th:utext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"${ '&lt;h1&gt;'+  greeting  + '&lt;/h1&gt;' }"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html tag</a:t>
            </a:r>
            <a:r>
              <a:rPr lang="ko-KR" altLang="en-US" sz="1800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동작</a:t>
            </a:r>
            <a:r>
              <a:rPr lang="en-US" altLang="ko-KR" sz="18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i="1" u="sng" dirty="0">
                <a:solidFill>
                  <a:srgbClr val="3F7F7F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800" i="1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248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 th:text=</a:t>
            </a:r>
            <a:r>
              <a:rPr lang="en-US" altLang="ko-KR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"${'&lt;h1&gt;A' +myname+ '&lt;/h1&gt;'}"&gt;</a:t>
            </a:r>
            <a:r>
              <a:rPr lang="ko-KR" alt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이름</a:t>
            </a:r>
            <a:r>
              <a:rPr lang="en-US" altLang="ko-KR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&lt;/p&gt;</a:t>
            </a:r>
          </a:p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 th:text=</a:t>
            </a:r>
            <a:r>
              <a:rPr lang="en-US" altLang="ko-KR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"|&lt;h1&gt;</a:t>
            </a:r>
            <a:r>
              <a:rPr lang="ko-KR" alt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ㅁㅁㅁㅁㅁㅁㅁ</a:t>
            </a:r>
            <a:r>
              <a:rPr lang="en-US" altLang="ko-KR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${myname}&lt;/h1&gt;|"&gt;text</a:t>
            </a:r>
            <a:r>
              <a:rPr lang="ko-KR" altLang="en-US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조합하기위해  수직바를 사용</a:t>
            </a:r>
            <a:r>
              <a:rPr lang="en-US" altLang="ko-KR"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&lt;/p&gt;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0203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&lt;td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th:text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"${b==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board.bno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?'</a:t>
            </a:r>
            <a:r>
              <a:rPr lang="ko-KR" alt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찾음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':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board.title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}"&gt;&lt;/td&gt;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&lt;td&gt;[[${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board.content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}]] &lt;/td&gt;</a:t>
            </a:r>
          </a:p>
          <a:p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&lt;td&gt;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&lt;a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"" 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th:if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="${a==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board.writer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}"&gt;</a:t>
            </a:r>
            <a:r>
              <a:rPr lang="ko-KR" alt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찾은데이터수정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&lt;p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th:unless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"${a==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board.writer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}"&gt;[[${</a:t>
            </a:r>
            <a:r>
              <a:rPr lang="en-US" altLang="ko-K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board.writer</a:t>
            </a:r>
            <a:r>
              <a:rPr lang="en-US" altLang="ko-K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}]]&lt;/p&gt;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&lt;/td&gt;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830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@ToString(exclude = "board") //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양방향일때 무한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loop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주의 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com.fasterxml.jackson.databind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@JsonIgnore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@ManyToOne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FreeBoard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board;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362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expressions:</a:t>
            </a:r>
          </a:p>
          <a:p>
            <a:pPr lvl="1"/>
            <a:r>
              <a:rPr lang="fr-FR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Expressions: ${...}</a:t>
            </a:r>
          </a:p>
          <a:p>
            <a:pPr lvl="1"/>
            <a:r>
              <a:rPr lang="fr-FR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Variable Expressions: *{...}</a:t>
            </a:r>
          </a:p>
          <a:p>
            <a:pPr lvl="1"/>
            <a:r>
              <a:rPr lang="fr-FR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 Expressions: #{...}</a:t>
            </a:r>
          </a:p>
          <a:p>
            <a:pPr lvl="1"/>
            <a:r>
              <a:rPr lang="fr-FR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 URL Expressions: @{...}</a:t>
            </a:r>
          </a:p>
          <a:p>
            <a:pPr lvl="1"/>
            <a:r>
              <a:rPr lang="fr-FR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 Expressions: ~{...}</a:t>
            </a:r>
          </a:p>
          <a:p>
            <a:pPr lvl="1"/>
            <a:endParaRPr lang="fr-FR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endParaRPr lang="fr-FR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&lt;p&gt;[[${#request.contextPath}]]&lt;/p&gt;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&lt;h1 &gt;[[${@environment.getProperty('server.port')}]]&lt;/h1&gt;</a:t>
            </a:r>
          </a:p>
          <a:p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&lt;div </a:t>
            </a:r>
            <a:r>
              <a:rPr lang="en-US" altLang="ko-KR" dirty="0" err="1"/>
              <a:t>th:object</a:t>
            </a:r>
            <a:r>
              <a:rPr lang="en-US" altLang="ko-KR" dirty="0"/>
              <a:t>="${board}"&gt;</a:t>
            </a:r>
          </a:p>
          <a:p>
            <a:r>
              <a:rPr lang="en-US" altLang="ko-KR" dirty="0"/>
              <a:t>&lt;h1 &gt;</a:t>
            </a:r>
            <a:r>
              <a:rPr lang="ko-KR" altLang="en-US" dirty="0" err="1"/>
              <a:t>한건의</a:t>
            </a:r>
            <a:r>
              <a:rPr lang="ko-KR" altLang="en-US" dirty="0"/>
              <a:t> </a:t>
            </a:r>
            <a:r>
              <a:rPr lang="en-US" altLang="ko-KR" dirty="0"/>
              <a:t>board</a:t>
            </a:r>
            <a:r>
              <a:rPr lang="ko-KR" altLang="en-US" dirty="0"/>
              <a:t>정보 </a:t>
            </a:r>
            <a:r>
              <a:rPr lang="en-US" altLang="ko-KR" dirty="0"/>
              <a:t>&lt;/h1&gt;</a:t>
            </a:r>
          </a:p>
          <a:p>
            <a:r>
              <a:rPr lang="en-US" altLang="ko-KR" dirty="0"/>
              <a:t>&lt;p </a:t>
            </a:r>
            <a:r>
              <a:rPr lang="en-US" altLang="ko-KR" dirty="0" err="1"/>
              <a:t>th:text</a:t>
            </a:r>
            <a:r>
              <a:rPr lang="en-US" altLang="ko-KR" dirty="0"/>
              <a:t>="*{</a:t>
            </a:r>
            <a:r>
              <a:rPr lang="en-US" altLang="ko-KR" dirty="0" err="1"/>
              <a:t>bno</a:t>
            </a:r>
            <a:r>
              <a:rPr lang="en-US" altLang="ko-KR" dirty="0"/>
              <a:t>}"&gt;</a:t>
            </a:r>
            <a:r>
              <a:rPr lang="ko-KR" altLang="en-US" dirty="0"/>
              <a:t>보드번호</a:t>
            </a:r>
            <a:r>
              <a:rPr lang="en-US" altLang="ko-KR" dirty="0"/>
              <a:t>&lt;/p&gt;</a:t>
            </a:r>
          </a:p>
          <a:p>
            <a:r>
              <a:rPr lang="en-US" altLang="ko-KR" dirty="0"/>
              <a:t>&lt;p </a:t>
            </a:r>
            <a:r>
              <a:rPr lang="en-US" altLang="ko-KR" dirty="0" err="1"/>
              <a:t>th:text</a:t>
            </a:r>
            <a:r>
              <a:rPr lang="en-US" altLang="ko-KR" dirty="0"/>
              <a:t>="*{title}"&gt;title&lt;/p&gt;</a:t>
            </a:r>
          </a:p>
          <a:p>
            <a:r>
              <a:rPr lang="en-US" altLang="ko-KR" dirty="0"/>
              <a:t>&lt;p </a:t>
            </a:r>
            <a:r>
              <a:rPr lang="en-US" altLang="ko-KR" dirty="0" err="1"/>
              <a:t>th:text</a:t>
            </a:r>
            <a:r>
              <a:rPr lang="en-US" altLang="ko-KR" dirty="0"/>
              <a:t>="*{content}"&gt;content&lt;/p&gt;</a:t>
            </a:r>
          </a:p>
          <a:p>
            <a:r>
              <a:rPr lang="en-US" altLang="ko-KR" dirty="0"/>
              <a:t>&lt;p </a:t>
            </a:r>
            <a:r>
              <a:rPr lang="en-US" altLang="ko-KR" dirty="0" err="1"/>
              <a:t>th:text</a:t>
            </a:r>
            <a:r>
              <a:rPr lang="en-US" altLang="ko-KR" dirty="0"/>
              <a:t>="*{writer}"&gt;writer&lt;/p&gt;</a:t>
            </a:r>
          </a:p>
          <a:p>
            <a:r>
              <a:rPr lang="en-US" altLang="ko-KR" dirty="0"/>
              <a:t>&lt;p </a:t>
            </a:r>
            <a:r>
              <a:rPr lang="en-US" altLang="ko-KR" dirty="0" err="1"/>
              <a:t>th:text</a:t>
            </a:r>
            <a:r>
              <a:rPr lang="en-US" altLang="ko-KR" dirty="0"/>
              <a:t>="*{</a:t>
            </a:r>
            <a:r>
              <a:rPr lang="en-US" altLang="ko-KR" dirty="0" err="1"/>
              <a:t>regDate</a:t>
            </a:r>
            <a:r>
              <a:rPr lang="en-US" altLang="ko-KR" dirty="0"/>
              <a:t>}"&gt;</a:t>
            </a:r>
            <a:r>
              <a:rPr lang="en-US" altLang="ko-KR" dirty="0" err="1"/>
              <a:t>regdate</a:t>
            </a:r>
            <a:r>
              <a:rPr lang="en-US" altLang="ko-KR" dirty="0"/>
              <a:t>&lt;/p&gt;</a:t>
            </a:r>
          </a:p>
          <a:p>
            <a:r>
              <a:rPr lang="en-US" altLang="ko-KR" dirty="0"/>
              <a:t>&lt;p </a:t>
            </a:r>
            <a:r>
              <a:rPr lang="en-US" altLang="ko-KR" dirty="0" err="1"/>
              <a:t>th:text</a:t>
            </a:r>
            <a:r>
              <a:rPr lang="en-US" altLang="ko-KR" dirty="0"/>
              <a:t>="*{</a:t>
            </a:r>
            <a:r>
              <a:rPr lang="en-US" altLang="ko-KR" dirty="0" err="1"/>
              <a:t>updateDate</a:t>
            </a:r>
            <a:r>
              <a:rPr lang="en-US" altLang="ko-KR" dirty="0"/>
              <a:t>}"&gt;update&lt;/p&gt;</a:t>
            </a:r>
          </a:p>
          <a:p>
            <a:r>
              <a:rPr lang="en-US" altLang="ko-KR" dirty="0"/>
              <a:t>&lt;/div&gt;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03142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${#request.contextPath}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8139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826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&lt;!-- JSP </a:t>
            </a:r>
            <a:r>
              <a:rPr lang="ko-KR" altLang="en-US" dirty="0"/>
              <a:t>템플릿 엔진 </a:t>
            </a:r>
            <a:r>
              <a:rPr lang="en-US" altLang="ko-KR" dirty="0"/>
              <a:t>--&gt;</a:t>
            </a:r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org.apache.tomcat.embed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artifactId</a:t>
            </a:r>
            <a:r>
              <a:rPr lang="en-US" altLang="ko-KR" dirty="0"/>
              <a:t>&gt;tomcat-embed-jasper&lt;/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&lt;/dependency&gt;</a:t>
            </a:r>
          </a:p>
          <a:p>
            <a:endParaRPr lang="ko-KR" altLang="en-US" dirty="0"/>
          </a:p>
          <a:p>
            <a:r>
              <a:rPr lang="en-US" altLang="ko-KR" dirty="0"/>
              <a:t>&lt;dependency&gt;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javax.servlet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  <a:r>
              <a:rPr lang="en-US" altLang="ko-KR" dirty="0" err="1"/>
              <a:t>jstl</a:t>
            </a:r>
            <a:r>
              <a:rPr lang="en-US" altLang="ko-KR" dirty="0"/>
              <a:t>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&lt;version&gt;1.2&lt;/version&gt;</a:t>
            </a:r>
          </a:p>
          <a:p>
            <a:r>
              <a:rPr lang="en-US" altLang="ko-KR" dirty="0"/>
              <a:t>&lt;/dependency&gt;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9393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</a:p>
          <a:p>
            <a:r>
              <a:rPr lang="en-US" altLang="ko-KR" dirty="0"/>
              <a:t>&lt;div </a:t>
            </a:r>
            <a:r>
              <a:rPr lang="en-US" altLang="ko-KR" dirty="0" err="1"/>
              <a:t>th:fragment</a:t>
            </a:r>
            <a:r>
              <a:rPr lang="en-US" altLang="ko-KR" dirty="0"/>
              <a:t>="header2"&gt;</a:t>
            </a:r>
          </a:p>
          <a:p>
            <a:r>
              <a:rPr lang="en-US" altLang="ko-KR" dirty="0"/>
              <a:t>	   &lt;h1&gt;header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번째 조각이다</a:t>
            </a:r>
            <a:r>
              <a:rPr lang="en-US" altLang="ko-KR" dirty="0"/>
              <a:t>.&lt;/h1&gt;</a:t>
            </a:r>
          </a:p>
          <a:p>
            <a:r>
              <a:rPr lang="en-US" altLang="ko-KR" dirty="0"/>
              <a:t>&lt;/div&gt;</a:t>
            </a:r>
          </a:p>
          <a:p>
            <a:r>
              <a:rPr lang="en-US" altLang="ko-KR" dirty="0"/>
              <a:t>&lt;div </a:t>
            </a:r>
            <a:r>
              <a:rPr lang="en-US" altLang="ko-KR" dirty="0" err="1"/>
              <a:t>th:fragment</a:t>
            </a:r>
            <a:r>
              <a:rPr lang="en-US" altLang="ko-KR" dirty="0"/>
              <a:t>="header3"&gt;</a:t>
            </a:r>
          </a:p>
          <a:p>
            <a:r>
              <a:rPr lang="en-US" altLang="ko-KR" dirty="0"/>
              <a:t>	   &lt;h1&gt;header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번째 조각이다</a:t>
            </a:r>
            <a:r>
              <a:rPr lang="en-US" altLang="ko-KR" dirty="0"/>
              <a:t>.&lt;/h1&gt;</a:t>
            </a:r>
          </a:p>
          <a:p>
            <a:r>
              <a:rPr lang="en-US" altLang="ko-KR" dirty="0"/>
              <a:t>&lt;/div&gt;</a:t>
            </a:r>
          </a:p>
          <a:p>
            <a:r>
              <a:rPr lang="en-US" altLang="ko-KR" dirty="0"/>
              <a:t>&lt;footer </a:t>
            </a:r>
            <a:r>
              <a:rPr lang="en-US" altLang="ko-KR" dirty="0" err="1"/>
              <a:t>th:fragment</a:t>
            </a:r>
            <a:r>
              <a:rPr lang="en-US" altLang="ko-KR" dirty="0"/>
              <a:t>="footer1"&gt;  </a:t>
            </a:r>
          </a:p>
          <a:p>
            <a:r>
              <a:rPr lang="en-US" altLang="ko-KR" dirty="0"/>
              <a:t>   footer</a:t>
            </a:r>
            <a:r>
              <a:rPr lang="ko-KR" altLang="en-US" dirty="0"/>
              <a:t>입니다</a:t>
            </a:r>
            <a:r>
              <a:rPr lang="en-US" altLang="ko-KR" dirty="0"/>
              <a:t>. &amp;copy; KOSTA </a:t>
            </a:r>
            <a:r>
              <a:rPr lang="ko-KR" altLang="en-US" dirty="0" err="1"/>
              <a:t>코스타</a:t>
            </a:r>
            <a:r>
              <a:rPr lang="en-US" altLang="ko-KR" dirty="0"/>
              <a:t>(</a:t>
            </a:r>
            <a:r>
              <a:rPr lang="ko-KR" altLang="en-US" dirty="0"/>
              <a:t>가산디지털단지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&lt;/footer&gt;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460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&lt;!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DOCTYPE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html&gt;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xmlns:th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"http://www.thymeleaf.org"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xmlns:layout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"http://www.ultraq.net.nz/thymeleaf/layout"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head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meta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charset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"utf-8"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meta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"viewport"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content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"width=device-width, initial-scale=1"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link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href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"https://cdn.jsdelivr.net/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npm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/bootstrap@5.3.2/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dist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css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/bootstrap.min.css"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rel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"stylesheet"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script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"https://ajax.googleapis.com/ajax/libs/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jquery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/3.7.1/jquery.min.js"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script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"https://cdn.jsdelivr.net/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npm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/bootstrap@5.3.2/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dist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altLang="ko-KR" sz="1800" i="1" dirty="0" err="1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js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/bootstrap.bundle.min.js"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script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th:block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layout:fragment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"style1"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th:block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head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하위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에서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CSS 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재정의할 예정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--&gt;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ko-KR" alt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&lt;!-- fragment 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삽입하기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--&gt;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th:replace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"~{fragments/header::header2}"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하위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에서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content 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재정의할 예정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--&gt;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"panel panel-default"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layout:fragment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"content"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!!!!!!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th:replace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"~{fragments/footer::footer2}"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하위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에서 </a:t>
            </a:r>
            <a:r>
              <a:rPr lang="en-US" altLang="ko-KR" sz="1800" u="sng" dirty="0" err="1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javascript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재정의할 예정 </a:t>
            </a:r>
            <a:r>
              <a:rPr lang="en-US" altLang="ko-KR" sz="1800" u="sng" dirty="0" err="1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th</a:t>
            </a:r>
            <a:r>
              <a:rPr lang="en-US" altLang="ko-KR" sz="1800" dirty="0" err="1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:block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ko-KR" altLang="en-US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은 없어지는 태그이다 </a:t>
            </a:r>
            <a:r>
              <a:rPr lang="en-US" altLang="ko-KR" sz="1800" dirty="0">
                <a:solidFill>
                  <a:srgbClr val="3F5FBF"/>
                </a:solidFill>
                <a:effectLst/>
                <a:latin typeface="Courier New" panose="02070309020205020404" pitchFamily="49" charset="0"/>
              </a:rPr>
              <a:t>--&gt;</a:t>
            </a:r>
            <a:endParaRPr lang="ko-KR" altLang="en-US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th:block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800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layout:fragment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"script1"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 err="1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th:block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body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html</a:t>
            </a:r>
            <a:r>
              <a:rPr lang="en-US" altLang="ko-KR" sz="1800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  <a:endParaRPr lang="en-US" altLang="ko-KR" sz="18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417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안되면 </a:t>
            </a:r>
            <a:r>
              <a:rPr lang="en-US" altLang="ko-KR" dirty="0"/>
              <a:t>STS </a:t>
            </a:r>
            <a:r>
              <a:rPr lang="ko-KR" altLang="en-US" dirty="0" err="1"/>
              <a:t>껏다가</a:t>
            </a:r>
            <a:r>
              <a:rPr lang="ko-KR" altLang="en-US" dirty="0"/>
              <a:t> 켜기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873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　파일생성</a:t>
            </a:r>
          </a:p>
          <a:p>
            <a:r>
              <a:rPr lang="en-US" altLang="ko-KR" dirty="0"/>
              <a:t>Fragment</a:t>
            </a:r>
            <a:r>
              <a:rPr lang="ko-KR" altLang="en-US" dirty="0"/>
              <a:t>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56991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　파일생성</a:t>
            </a:r>
          </a:p>
          <a:p>
            <a:r>
              <a:rPr lang="en-US" altLang="ko-KR" dirty="0"/>
              <a:t>Fragment</a:t>
            </a:r>
            <a:r>
              <a:rPr lang="ko-KR" altLang="en-US" dirty="0"/>
              <a:t>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1013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Fragment</a:t>
            </a:r>
            <a:r>
              <a:rPr lang="ko-KR" altLang="en-US" dirty="0"/>
              <a:t>　파일생성</a:t>
            </a:r>
          </a:p>
          <a:p>
            <a:r>
              <a:rPr lang="en-US" altLang="ko-KR" dirty="0"/>
              <a:t>Fragment</a:t>
            </a:r>
            <a:r>
              <a:rPr lang="ko-KR" altLang="en-US" dirty="0"/>
              <a:t>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249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5897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5986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altLang="ko-KR" dirty="0"/>
              <a:t> </a:t>
            </a:r>
            <a:r>
              <a:rPr lang="en-US" altLang="ko-KR" sz="8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layout1.html</a:t>
            </a:r>
            <a:endParaRPr lang="ko-KR" altLang="ko-KR" sz="800" b="1" dirty="0">
              <a:effectLst/>
              <a:latin typeface="나눔고딕코딩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&lt;!DOCTYPE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&lt;html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ko-KR" sz="800" b="1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altLang="ko-KR" sz="800" b="1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xmlns:</a:t>
            </a:r>
            <a:r>
              <a:rPr lang="en-US" altLang="ko-KR" sz="800" b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="http://www.thymeleaf.org"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&lt;meta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="UTF-8"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&lt;title&gt;Title&lt;/title&gt;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&lt;/head&gt;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&lt;style&gt;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* {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>
                <a:solidFill>
                  <a:srgbClr val="1750EB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padding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>
                <a:solidFill>
                  <a:srgbClr val="1750EB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.header {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ko-KR" sz="800" b="1" dirty="0">
                <a:solidFill>
                  <a:srgbClr val="1750EB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vw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>
                <a:solidFill>
                  <a:srgbClr val="1750EB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vh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background-color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aqua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.content {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>
                <a:solidFill>
                  <a:srgbClr val="1750EB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vw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>
                <a:solidFill>
                  <a:srgbClr val="1750EB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70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vh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background-color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lightgray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.footer {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>
                <a:solidFill>
                  <a:srgbClr val="1750EB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vw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>
                <a:solidFill>
                  <a:srgbClr val="1750EB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vh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background-color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green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&lt;/style&gt;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&lt;div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="header"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&lt;h1&gt;HEADER&lt;/h1&gt;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&lt;/div&gt;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&lt;div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="content" 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&lt;h1&gt;CONTENT&lt;/h1&gt;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&lt;/div&gt;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&lt;div </a:t>
            </a:r>
            <a:r>
              <a:rPr lang="en-US" altLang="ko-KR" sz="8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8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="footer"</a:t>
            </a: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&lt;h1&gt;FOOTER&lt;/h1&gt;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&lt;/div&gt;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b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8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&lt;/html&gt;</a:t>
            </a:r>
            <a:endParaRPr lang="ko-KR" altLang="ko-KR" sz="8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3213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&lt;!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DOCTYPE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html&gt;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xmlns:th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"http://www.thymeleaf.org"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th:fragment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setContent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contentParam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meta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charset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"UTF-8"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Insert title here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margin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padding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.header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100vw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altLang="ko-KR" sz="1800" b="1" dirty="0">
                <a:solidFill>
                  <a:srgbClr val="3F5FB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/*viewport height :</a:t>
            </a:r>
            <a:r>
              <a:rPr lang="ko-KR" altLang="en-US" sz="1800" b="1" dirty="0">
                <a:solidFill>
                  <a:srgbClr val="3F5FB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현재 실행중인 스크린 크기에 맞춰 상대적 크기를 반환*</a:t>
            </a:r>
            <a:r>
              <a:rPr lang="en-US" altLang="ko-KR" sz="1800" b="1" dirty="0">
                <a:solidFill>
                  <a:srgbClr val="3F5FB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endParaRPr lang="ko-KR" altLang="en-US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20vh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background-color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aqua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.content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100vw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70vh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background-color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 err="1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lightgray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.footer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100vw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10vh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background-color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sz="1800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green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"header"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Header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"content"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content!!!!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th:replace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</a:t>
            </a:r>
            <a:r>
              <a:rPr lang="en-US" altLang="ko-KR" sz="18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contentParam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"footer"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footer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A73A8-F51F-4156-A768-408A561098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5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85C255CA-3593-4620-B4C5-DFFCDDE252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"/>
          <a:stretch/>
        </p:blipFill>
        <p:spPr bwMode="auto">
          <a:xfrm>
            <a:off x="0" y="0"/>
            <a:ext cx="12192000" cy="68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밝은 배경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6BFAF8-C166-44DF-ADA9-C583873272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3" b="5455"/>
          <a:stretch/>
        </p:blipFill>
        <p:spPr bwMode="auto">
          <a:xfrm flipV="1">
            <a:off x="0" y="-1"/>
            <a:ext cx="12193588" cy="2565810"/>
          </a:xfrm>
          <a:custGeom>
            <a:avLst/>
            <a:gdLst>
              <a:gd name="connsiteX0" fmla="*/ 0 w 12193588"/>
              <a:gd name="connsiteY0" fmla="*/ 2565810 h 2565810"/>
              <a:gd name="connsiteX1" fmla="*/ 12193588 w 12193588"/>
              <a:gd name="connsiteY1" fmla="*/ 2565810 h 2565810"/>
              <a:gd name="connsiteX2" fmla="*/ 12193588 w 12193588"/>
              <a:gd name="connsiteY2" fmla="*/ 874791 h 2565810"/>
              <a:gd name="connsiteX3" fmla="*/ 12003185 w 12193588"/>
              <a:gd name="connsiteY3" fmla="*/ 1001983 h 2565810"/>
              <a:gd name="connsiteX4" fmla="*/ 343633 w 12193588"/>
              <a:gd name="connsiteY4" fmla="*/ 206214 h 2565810"/>
              <a:gd name="connsiteX5" fmla="*/ 0 w 12193588"/>
              <a:gd name="connsiteY5" fmla="*/ 0 h 256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2565810">
                <a:moveTo>
                  <a:pt x="0" y="2565810"/>
                </a:moveTo>
                <a:lnTo>
                  <a:pt x="12193588" y="2565810"/>
                </a:lnTo>
                <a:lnTo>
                  <a:pt x="12193588" y="874791"/>
                </a:lnTo>
                <a:lnTo>
                  <a:pt x="12003185" y="1001983"/>
                </a:lnTo>
                <a:cubicBezTo>
                  <a:pt x="9628673" y="2485947"/>
                  <a:pt x="4622845" y="2670114"/>
                  <a:pt x="343633" y="20621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/>
        </p:blipFill>
        <p:spPr bwMode="auto">
          <a:xfrm flipV="1">
            <a:off x="0" y="-1"/>
            <a:ext cx="1219358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64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1FCAF1F-909C-43F2-9FBB-3A98FCF616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4"/>
          <a:stretch/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13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CC4F9EC-738D-4980-9967-A879B6BE64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2"/>
          <a:stretch/>
        </p:blipFill>
        <p:spPr bwMode="auto">
          <a:xfrm>
            <a:off x="0" y="0"/>
            <a:ext cx="60274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4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 2">
    <p:bg>
      <p:bgPr>
        <a:solidFill>
          <a:srgbClr val="253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CD9BA7-A012-47C1-A45E-BFB3AB3FEA4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8"/>
          <a:stretch/>
        </p:blipFill>
        <p:spPr bwMode="auto">
          <a:xfrm>
            <a:off x="1" y="0"/>
            <a:ext cx="5877039" cy="6858000"/>
          </a:xfrm>
          <a:custGeom>
            <a:avLst/>
            <a:gdLst>
              <a:gd name="connsiteX0" fmla="*/ 0 w 5877039"/>
              <a:gd name="connsiteY0" fmla="*/ 0 h 6858000"/>
              <a:gd name="connsiteX1" fmla="*/ 5877039 w 5877039"/>
              <a:gd name="connsiteY1" fmla="*/ 0 h 6858000"/>
              <a:gd name="connsiteX2" fmla="*/ 5641042 w 5877039"/>
              <a:gd name="connsiteY2" fmla="*/ 113441 h 6858000"/>
              <a:gd name="connsiteX3" fmla="*/ 1485900 w 5877039"/>
              <a:gd name="connsiteY3" fmla="*/ 4406900 h 6858000"/>
              <a:gd name="connsiteX4" fmla="*/ 4114800 w 5877039"/>
              <a:gd name="connsiteY4" fmla="*/ 6858000 h 6858000"/>
              <a:gd name="connsiteX5" fmla="*/ 0 w 587703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7039" h="6858000">
                <a:moveTo>
                  <a:pt x="0" y="0"/>
                </a:moveTo>
                <a:lnTo>
                  <a:pt x="5877039" y="0"/>
                </a:lnTo>
                <a:lnTo>
                  <a:pt x="5641042" y="113441"/>
                </a:lnTo>
                <a:cubicBezTo>
                  <a:pt x="4042520" y="895797"/>
                  <a:pt x="2144712" y="2065337"/>
                  <a:pt x="1485900" y="4406900"/>
                </a:cubicBezTo>
                <a:cubicBezTo>
                  <a:pt x="2336800" y="5350933"/>
                  <a:pt x="3073400" y="6117167"/>
                  <a:pt x="4114800" y="6858000"/>
                </a:cubicBez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1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간지 슬라이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1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6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9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672E61D-4285-4382-B7CB-104CF2F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3158" y="162344"/>
            <a:ext cx="10379242" cy="653411"/>
          </a:xfrm>
        </p:spPr>
        <p:txBody>
          <a:bodyPr>
            <a:normAutofit/>
          </a:bodyPr>
          <a:lstStyle>
            <a:lvl1pPr algn="l">
              <a:defRPr lang="ko-KR" altLang="en-US" sz="4000" b="0" kern="1200" cap="none" spc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43B716EA-673D-4CC4-8D7B-19B8B4EFE0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275" y="1555750"/>
            <a:ext cx="10652125" cy="4395788"/>
          </a:xfrm>
        </p:spPr>
        <p:txBody>
          <a:bodyPr/>
          <a:lstStyle>
            <a:lvl1pPr marL="342900" indent="-342900">
              <a:lnSpc>
                <a:spcPct val="130000"/>
              </a:lnSpc>
              <a:spcBef>
                <a:spcPts val="1200"/>
              </a:spcBef>
              <a:buFont typeface="HY헤드라인M" panose="02030600000101010101" pitchFamily="18" charset="-127"/>
              <a:buChar char="▶"/>
              <a:defRPr kumimoji="0" lang="ko-KR" altLang="en-US" sz="24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546100" indent="-273050"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62837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99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5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연한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2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연한배경">
    <p:bg>
      <p:bgPr>
        <a:solidFill>
          <a:srgbClr val="02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492956-99EE-49CD-AFA9-0A122D331AAE}"/>
              </a:ext>
            </a:extLst>
          </p:cNvPr>
          <p:cNvSpPr/>
          <p:nvPr userDrawn="1"/>
        </p:nvSpPr>
        <p:spPr>
          <a:xfrm>
            <a:off x="0" y="92804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65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F713B0-4BC1-40CA-96AA-0FC38D067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48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밝은 배경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92C800-68F7-47C2-A459-1C26CFCFC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84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DCCA-67EE-4E2A-8755-FA3F98C3DF1C}" type="datetimeFigureOut">
              <a:rPr lang="ko-KR" altLang="en-US" smtClean="0"/>
              <a:t>2025-08-07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51" r:id="rId7"/>
    <p:sldLayoutId id="2147483745" r:id="rId8"/>
    <p:sldLayoutId id="2147483747" r:id="rId9"/>
    <p:sldLayoutId id="2147483749" r:id="rId10"/>
    <p:sldLayoutId id="2147483739" r:id="rId11"/>
    <p:sldLayoutId id="2147483744" r:id="rId12"/>
    <p:sldLayoutId id="2147483746" r:id="rId13"/>
    <p:sldLayoutId id="2147483748" r:id="rId14"/>
    <p:sldLayoutId id="2147483750" r:id="rId15"/>
    <p:sldLayoutId id="2147483740" r:id="rId16"/>
    <p:sldLayoutId id="2147483741" r:id="rId17"/>
    <p:sldLayoutId id="2147483742" r:id="rId18"/>
    <p:sldLayoutId id="2147483743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lombok.org/downlo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70.png"/><Relationship Id="rId4" Type="http://schemas.openxmlformats.org/officeDocument/2006/relationships/customXml" Target="../ink/ink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80.png"/><Relationship Id="rId5" Type="http://schemas.openxmlformats.org/officeDocument/2006/relationships/customXml" Target="../ink/ink3.xml"/><Relationship Id="rId4" Type="http://schemas.openxmlformats.org/officeDocument/2006/relationships/image" Target="../media/image15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10.png"/><Relationship Id="rId5" Type="http://schemas.openxmlformats.org/officeDocument/2006/relationships/customXml" Target="../ink/ink6.xml"/><Relationship Id="rId4" Type="http://schemas.openxmlformats.org/officeDocument/2006/relationships/image" Target="../media/image150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30.png"/><Relationship Id="rId5" Type="http://schemas.openxmlformats.org/officeDocument/2006/relationships/customXml" Target="../ink/ink8.xml"/><Relationship Id="rId4" Type="http://schemas.openxmlformats.org/officeDocument/2006/relationships/image" Target="../media/image15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0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9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2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9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9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9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9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9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9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9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9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9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9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9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9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9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9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9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9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9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9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9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9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9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9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9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9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9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2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3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9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9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9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9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9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9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9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9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2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9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9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4.png"/><Relationship Id="rId5" Type="http://schemas.openxmlformats.org/officeDocument/2006/relationships/customXml" Target="../ink/ink10.xml"/><Relationship Id="rId4" Type="http://schemas.openxmlformats.org/officeDocument/2006/relationships/image" Target="../media/image21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9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9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8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9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9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4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6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BC420F-8C61-4771-A191-3D5F43013E4A}"/>
              </a:ext>
            </a:extLst>
          </p:cNvPr>
          <p:cNvSpPr txBox="1"/>
          <p:nvPr/>
        </p:nvSpPr>
        <p:spPr>
          <a:xfrm>
            <a:off x="9946666" y="5778768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3600" b="1" cap="all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</a:rPr>
              <a:t>정 진</a:t>
            </a:r>
            <a:endParaRPr lang="ko-KR" altLang="en-US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 Boot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629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511636" y="105748"/>
            <a:ext cx="52533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– JSP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사용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429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pom.xml</a:t>
            </a: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en-US"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application.properties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#spring.mvc.view.prefix=/WEB-INF/views/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#spring.mvc.view.suffix=.jsp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253" y="2027612"/>
            <a:ext cx="3015589" cy="2478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D45AA6-B173-70FC-FC68-45FA7E61E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56" y="1854273"/>
            <a:ext cx="6518840" cy="314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41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Repository </a:t>
            </a:r>
            <a:r>
              <a:rPr lang="ko-KR" altLang="en-US" sz="2400" b="1"/>
              <a:t>사용</a:t>
            </a:r>
            <a:r>
              <a:rPr lang="en-US" altLang="ko-KR" sz="2400" b="1"/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en-US" altLang="ko-KR" sz="2400"/>
              <a:t>tbl_free_replies</a:t>
            </a:r>
            <a:r>
              <a:rPr lang="ko-KR" altLang="en-US" sz="2400"/>
              <a:t> 테이블 입력</a:t>
            </a:r>
            <a:r>
              <a:rPr lang="en-US" altLang="ko-KR" sz="2400"/>
              <a:t>( </a:t>
            </a:r>
            <a:r>
              <a:rPr lang="ko-KR" altLang="en-US" sz="2400"/>
              <a:t>즉시로딩</a:t>
            </a:r>
            <a:r>
              <a:rPr lang="en-US" altLang="ko-KR" sz="2400"/>
              <a:t>, </a:t>
            </a:r>
            <a:r>
              <a:rPr lang="ko-KR" altLang="en-US" sz="2400"/>
              <a:t>지연로딩</a:t>
            </a:r>
            <a:r>
              <a:rPr lang="en-US" altLang="ko-KR" sz="2400"/>
              <a:t>) </a:t>
            </a:r>
            <a:endParaRPr lang="en-US" altLang="ko-KR" sz="2400" b="1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3" y="2478700"/>
            <a:ext cx="5349875" cy="405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898" y="2523150"/>
            <a:ext cx="5054218" cy="138845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4409029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Repository </a:t>
            </a:r>
            <a:r>
              <a:rPr lang="ko-KR" altLang="en-US" sz="2400" b="1"/>
              <a:t>사용</a:t>
            </a:r>
            <a:r>
              <a:rPr lang="en-US" altLang="ko-KR" sz="2400" b="1"/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2400"/>
              <a:t>tbl_free_replies</a:t>
            </a:r>
            <a:r>
              <a:rPr lang="ko-KR" altLang="en-US" sz="2400"/>
              <a:t> 테이블에서 입력 </a:t>
            </a:r>
            <a:endParaRPr lang="en-US" altLang="ko-KR" sz="2400" b="1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2627973"/>
            <a:ext cx="5995987" cy="279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7115300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양방향 처리  </a:t>
            </a:r>
            <a:r>
              <a:rPr lang="en-US" altLang="ko-KR" sz="2400" b="1" dirty="0"/>
              <a:t>- Repository </a:t>
            </a:r>
            <a:r>
              <a:rPr lang="ko-KR" altLang="en-US" sz="2400" b="1" dirty="0"/>
              <a:t>사용</a:t>
            </a:r>
            <a:r>
              <a:rPr lang="en-US" altLang="ko-KR" sz="2400" b="1" dirty="0"/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2400" dirty="0"/>
              <a:t>board</a:t>
            </a:r>
            <a:r>
              <a:rPr lang="ko-KR" altLang="en-US" sz="2400" dirty="0"/>
              <a:t>의 </a:t>
            </a:r>
            <a:r>
              <a:rPr lang="en-US" altLang="ko-KR" sz="2400" dirty="0"/>
              <a:t>replies </a:t>
            </a:r>
            <a:r>
              <a:rPr lang="ko-KR" altLang="en-US" sz="2400" dirty="0" err="1"/>
              <a:t>건수얻기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</a:rPr>
              <a:t>지연로딩 </a:t>
            </a:r>
            <a:r>
              <a:rPr lang="en-US" altLang="ko-KR" sz="2000" dirty="0">
                <a:solidFill>
                  <a:srgbClr val="FF0000"/>
                </a:solidFill>
              </a:rPr>
              <a:t>fetch</a:t>
            </a:r>
            <a:r>
              <a:rPr lang="ko-KR" altLang="en-US" sz="2000" dirty="0">
                <a:solidFill>
                  <a:srgbClr val="FF0000"/>
                </a:solidFill>
              </a:rPr>
              <a:t>사용시 반드시 </a:t>
            </a:r>
            <a:r>
              <a:rPr lang="en-US" altLang="ko-KR" sz="2000" dirty="0">
                <a:solidFill>
                  <a:srgbClr val="FF0000"/>
                </a:solidFill>
              </a:rPr>
              <a:t>@Transactional  </a:t>
            </a:r>
            <a:r>
              <a:rPr lang="ko-KR" altLang="en-US" sz="2000" dirty="0">
                <a:solidFill>
                  <a:srgbClr val="FF0000"/>
                </a:solidFill>
              </a:rPr>
              <a:t> 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4" y="3123474"/>
            <a:ext cx="6010275" cy="27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7922160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055944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/>
              <a:t>@</a:t>
            </a:r>
            <a:r>
              <a:rPr lang="en-US" altLang="ko-KR" sz="2400" dirty="0"/>
              <a:t>Query </a:t>
            </a:r>
            <a:r>
              <a:rPr lang="ko-KR" altLang="en-US" sz="2400" dirty="0"/>
              <a:t>사용 </a:t>
            </a:r>
            <a:r>
              <a:rPr lang="en-US" altLang="ko-KR" sz="2400" dirty="0"/>
              <a:t>( JOIN</a:t>
            </a:r>
            <a:r>
              <a:rPr lang="ko-KR" altLang="en-US" sz="2400" dirty="0"/>
              <a:t> </a:t>
            </a:r>
            <a:r>
              <a:rPr lang="en-US" altLang="ko-KR" sz="2400" dirty="0"/>
              <a:t>) </a:t>
            </a:r>
            <a:r>
              <a:rPr lang="ko-KR" altLang="en-US" sz="2400" dirty="0"/>
              <a:t>　</a:t>
            </a:r>
            <a:endParaRPr lang="en-US" altLang="ko-KR" sz="3200" dirty="0"/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600468-898B-36EC-E673-D048E4FA9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18" y="2172189"/>
            <a:ext cx="8402223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Repository </a:t>
            </a:r>
            <a:r>
              <a:rPr lang="ko-KR" altLang="en-US" sz="2400" b="1"/>
              <a:t>사용</a:t>
            </a:r>
            <a:r>
              <a:rPr lang="en-US" altLang="ko-KR" sz="2400" b="1"/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4"/>
            </a:pPr>
            <a:r>
              <a:rPr lang="en-US" altLang="ko-KR" sz="2400"/>
              <a:t>replies </a:t>
            </a:r>
            <a:r>
              <a:rPr lang="ko-KR" altLang="en-US" sz="2400"/>
              <a:t>데이터 읽기</a:t>
            </a:r>
            <a:endParaRPr lang="en-US" altLang="ko-KR" sz="24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63" y="2768075"/>
            <a:ext cx="6421437" cy="201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9318515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Repository </a:t>
            </a:r>
            <a:r>
              <a:rPr lang="ko-KR" altLang="en-US" sz="2400" b="1"/>
              <a:t>사용</a:t>
            </a:r>
            <a:r>
              <a:rPr lang="en-US" altLang="ko-KR" sz="2400" b="1"/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6"/>
            </a:pPr>
            <a:r>
              <a:rPr lang="en-US" altLang="ko-KR" sz="2400"/>
              <a:t>board</a:t>
            </a:r>
            <a:r>
              <a:rPr lang="ko-KR" altLang="en-US" sz="2400"/>
              <a:t>에 기능추가</a:t>
            </a:r>
            <a:endParaRPr lang="en-US" altLang="ko-KR" sz="2400"/>
          </a:p>
          <a:p>
            <a:pPr lvl="1">
              <a:lnSpc>
                <a:spcPct val="150000"/>
              </a:lnSpc>
            </a:pPr>
            <a:r>
              <a:rPr lang="en-US" altLang="ko-KR" sz="2000"/>
              <a:t>public List&lt;FreeBoard&gt; findByBnoGreaterThan(Long bno, Pageable page);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71" y="3069726"/>
            <a:ext cx="7147859" cy="267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57" y="5485583"/>
            <a:ext cx="2508843" cy="66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85720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Repository </a:t>
            </a:r>
            <a:r>
              <a:rPr lang="ko-KR" altLang="en-US" sz="2400" b="1"/>
              <a:t>사용</a:t>
            </a:r>
            <a:r>
              <a:rPr lang="en-US" altLang="ko-KR" sz="2400" b="1"/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6"/>
            </a:pPr>
            <a:r>
              <a:rPr lang="en-US" altLang="ko-KR" sz="2400"/>
              <a:t>board</a:t>
            </a:r>
            <a:r>
              <a:rPr lang="ko-KR" altLang="en-US" sz="2400"/>
              <a:t>에 기능추가</a:t>
            </a:r>
            <a:endParaRPr lang="en-US" altLang="ko-KR" sz="2400"/>
          </a:p>
          <a:p>
            <a:pPr lvl="1">
              <a:lnSpc>
                <a:spcPct val="150000"/>
              </a:lnSpc>
            </a:pPr>
            <a:r>
              <a:rPr lang="en-US" altLang="ko-KR" sz="2000"/>
              <a:t>public List&lt;FreeBoard&gt; findByBnoBetween(Long bno, Long bno2, Pageable page);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02" y="2979684"/>
            <a:ext cx="7204961" cy="263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4010986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Repository </a:t>
            </a:r>
            <a:r>
              <a:rPr lang="ko-KR" altLang="en-US" sz="2400" b="1"/>
              <a:t>사용</a:t>
            </a:r>
            <a:r>
              <a:rPr lang="en-US" altLang="ko-KR" sz="2400" b="1"/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 startAt="6"/>
            </a:pPr>
            <a:r>
              <a:rPr lang="en-US" altLang="ko-KR" sz="2400"/>
              <a:t>board</a:t>
            </a:r>
            <a:r>
              <a:rPr lang="ko-KR" altLang="en-US" sz="2400"/>
              <a:t>에 기능추가</a:t>
            </a:r>
            <a:endParaRPr lang="en-US" altLang="ko-KR" sz="2400"/>
          </a:p>
          <a:p>
            <a:pPr lvl="1">
              <a:lnSpc>
                <a:spcPct val="150000"/>
              </a:lnSpc>
            </a:pPr>
            <a:r>
              <a:rPr lang="en-US" altLang="ko-KR" sz="2000"/>
              <a:t>public Page&lt;FreeBoard&gt; findByWriter(String writer, Pageable page);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2969731"/>
            <a:ext cx="7621658" cy="331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1857364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@</a:t>
            </a:r>
            <a:r>
              <a:rPr lang="en-US" altLang="ko-KR" sz="2400"/>
              <a:t>Query </a:t>
            </a:r>
            <a:r>
              <a:rPr lang="ko-KR" altLang="en-US" sz="2400"/>
              <a:t>사용</a:t>
            </a:r>
            <a:r>
              <a:rPr lang="en-US" altLang="ko-KR" sz="240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// 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제목에 대한 검색처리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@Query("select b from FreeBoard b where b.title like %?1% order by b.bno desc")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public List&lt;FreeBoard&gt; findByTitle(String title);</a:t>
            </a:r>
          </a:p>
          <a:p>
            <a:pPr lvl="1">
              <a:lnSpc>
                <a:spcPct val="150000"/>
              </a:lnSpc>
            </a:pPr>
            <a:endParaRPr lang="ko-KR" altLang="en-US"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// 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내용에 대한 검색처리 </a:t>
            </a: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@Param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@Query("select b from FreeBoard b where b.content like %:content% order by b.bno desc")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public List&lt;FreeBoard&gt; findByContent(@Param("content") String content);</a:t>
            </a:r>
          </a:p>
          <a:p>
            <a:pPr lvl="1">
              <a:lnSpc>
                <a:spcPct val="150000"/>
              </a:lnSpc>
            </a:pPr>
            <a:endParaRPr lang="ko-KR" altLang="en-US"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// 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작성자에 대한 검색처리 </a:t>
            </a: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#{#entityName}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@Query("select b from #{#entityName} b where b.writer like %?1% order by b.bno desc")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public List&lt;FreeBoard&gt; findByWriter2(String writer);</a:t>
            </a:r>
          </a:p>
          <a:p>
            <a:pPr lvl="1">
              <a:lnSpc>
                <a:spcPct val="150000"/>
              </a:lnSpc>
            </a:pPr>
            <a:endParaRPr lang="ko-KR" altLang="en-US"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8289462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@</a:t>
            </a:r>
            <a:r>
              <a:rPr lang="en-US" altLang="ko-KR" sz="2400"/>
              <a:t>Query </a:t>
            </a:r>
            <a:r>
              <a:rPr lang="ko-KR" altLang="en-US" sz="2400"/>
              <a:t>사용</a:t>
            </a:r>
            <a:r>
              <a:rPr lang="en-US" altLang="ko-KR" sz="240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// 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작성자에 대한 검색처리 </a:t>
            </a: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#{#entityName}..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필요칼럼만 가져오기</a:t>
            </a:r>
          </a:p>
          <a:p>
            <a:pPr lvl="1">
              <a:lnSpc>
                <a:spcPct val="150000"/>
              </a:lnSpc>
            </a:pPr>
            <a:r>
              <a:rPr lang="en-US" altLang="ko-KR" sz="1400">
                <a:ea typeface="Arial Unicode MS" panose="020B0604020202020204" pitchFamily="50" charset="-127"/>
                <a:cs typeface="Arial Unicode MS" panose="020B0604020202020204" pitchFamily="50" charset="-127"/>
              </a:rPr>
              <a:t>@Query("select b.bno,b.title,b.writer from #{#entityName} b where b.writer like %?1% order by b.bno desc")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public List&lt;Object[]&gt; findByWriter3(String writer);</a:t>
            </a:r>
          </a:p>
          <a:p>
            <a:pPr lvl="1">
              <a:lnSpc>
                <a:spcPct val="150000"/>
              </a:lnSpc>
            </a:pPr>
            <a:endParaRPr lang="ko-KR" altLang="en-US"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// 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작성자에 대한 검색처리 </a:t>
            </a: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..nativeQuery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이용</a:t>
            </a:r>
          </a:p>
          <a:p>
            <a:pPr lvl="1">
              <a:lnSpc>
                <a:spcPct val="150000"/>
              </a:lnSpc>
            </a:pPr>
            <a:r>
              <a:rPr lang="en-US" altLang="ko-KR" sz="1400">
                <a:ea typeface="Arial Unicode MS" panose="020B0604020202020204" pitchFamily="50" charset="-127"/>
                <a:cs typeface="Arial Unicode MS" panose="020B0604020202020204" pitchFamily="50" charset="-127"/>
              </a:rPr>
              <a:t>@Query(value="select * from tbl_freeboards  where writer like '%'||?1||'%' order by bno desc", nativeQuery=true) 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public List&lt;Object[]&gt; findByWriter4(String writer);</a:t>
            </a:r>
          </a:p>
          <a:p>
            <a:pPr lvl="1">
              <a:lnSpc>
                <a:spcPct val="150000"/>
              </a:lnSpc>
            </a:pPr>
            <a:endParaRPr lang="ko-KR" altLang="en-US"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//@Query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와 </a:t>
            </a: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Paging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처리</a:t>
            </a: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/</a:t>
            </a:r>
            <a:r>
              <a:rPr lang="ko-KR" altLang="en-US">
                <a:ea typeface="Arial Unicode MS" panose="020B0604020202020204" pitchFamily="50" charset="-127"/>
                <a:cs typeface="Arial Unicode MS" panose="020B0604020202020204" pitchFamily="50" charset="-127"/>
              </a:rPr>
              <a:t>정렬</a:t>
            </a:r>
          </a:p>
          <a:p>
            <a:pPr lvl="1">
              <a:lnSpc>
                <a:spcPct val="150000"/>
              </a:lnSpc>
            </a:pPr>
            <a:r>
              <a:rPr lang="en-US" altLang="ko-KR" sz="1400">
                <a:ea typeface="Arial Unicode MS" panose="020B0604020202020204" pitchFamily="50" charset="-127"/>
                <a:cs typeface="Arial Unicode MS" panose="020B0604020202020204" pitchFamily="50" charset="-127"/>
              </a:rPr>
              <a:t>@Query("select b from #{#entityName} b order by b.bno desc")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ea typeface="Arial Unicode MS" panose="020B0604020202020204" pitchFamily="50" charset="-127"/>
                <a:cs typeface="Arial Unicode MS" panose="020B0604020202020204" pitchFamily="50" charset="-127"/>
              </a:rPr>
              <a:t>public Page&lt;FreeBoard&gt; findByPage(Pageable page);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256071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099939" y="105748"/>
            <a:ext cx="40767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641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application.properties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프로젝트 생성시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dependency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설정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web 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선택했다면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port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번호에 주의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한다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server.port</a:t>
            </a:r>
            <a:r>
              <a:rPr lang="en-US" altLang="ko-KR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=9999</a:t>
            </a:r>
            <a:endParaRPr lang="ko-KR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프로젝트 생성시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DB driver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선택했다면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data source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설정에 주의한다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  <a:endParaRPr lang="ko-KR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원인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: 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스프링 부트 자체가 자동으로 설정을 구성하기 때문이다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스프링 부트가 동작할 때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JDBC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와 같은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 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라이브러리를 포함하고 있으면 라이브러리를 이용해서 필요한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 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객체를 구성하려 하는데 데이터베이스관련 설정이 없기 때문에 프로젝트를 실행할 수 없게 된다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342900" indent="-342900">
              <a:buFont typeface="+mj-ea"/>
              <a:buAutoNum type="circleNumDbPlain" startAt="2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5057D1-FF98-4E5E-5EA7-88BBEC4F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93" y="4465928"/>
            <a:ext cx="9640645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145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양방향 처리  </a:t>
            </a:r>
            <a:r>
              <a:rPr lang="en-US" altLang="ko-KR" sz="2400" b="1" dirty="0"/>
              <a:t>- </a:t>
            </a:r>
            <a:r>
              <a:rPr lang="en-US" altLang="ko-KR" sz="2400" dirty="0" err="1"/>
              <a:t>Querydsl</a:t>
            </a:r>
            <a:r>
              <a:rPr lang="en-US" altLang="ko-KR" sz="2400" dirty="0"/>
              <a:t>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dirty="0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dirty="0"/>
          </a:p>
          <a:p>
            <a:pPr lvl="1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public void </a:t>
            </a:r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testPredicate</a:t>
            </a:r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 {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String type="title";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String keyword="19";</a:t>
            </a:r>
          </a:p>
          <a:p>
            <a:pPr lvl="2"/>
            <a:r>
              <a:rPr lang="en-US" altLang="ko-KR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BooleanBuilder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builder = new </a:t>
            </a:r>
            <a:r>
              <a:rPr lang="en-US" altLang="ko-KR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BooleanBuilder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();</a:t>
            </a:r>
          </a:p>
          <a:p>
            <a:pPr lvl="2"/>
            <a:r>
              <a:rPr lang="en-US" altLang="ko-KR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QFreeBoard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board =</a:t>
            </a:r>
            <a:r>
              <a:rPr lang="en-US" altLang="ko-KR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QFreeBoard.</a:t>
            </a:r>
            <a:r>
              <a:rPr lang="en-US" altLang="ko-KR" sz="1400" i="1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freeBoard</a:t>
            </a:r>
            <a:r>
              <a:rPr lang="en-US" altLang="ko-KR" sz="1400" i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;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if(</a:t>
            </a:r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type.equals</a:t>
            </a:r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("title")) {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	</a:t>
            </a:r>
            <a:r>
              <a:rPr lang="en-US" altLang="ko-KR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builder.and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board.title.like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("%"+keyword+"%"));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}</a:t>
            </a:r>
          </a:p>
          <a:p>
            <a:pPr lvl="2"/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builder.and</a:t>
            </a:r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(board.bno.gt(0L));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Pageable page = </a:t>
            </a:r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PageRequest.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of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(0, 10);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Page&lt;</a:t>
            </a:r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FreeBoard</a:t>
            </a:r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&gt; result = </a:t>
            </a:r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boardRepo.findAll</a:t>
            </a:r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sz="1400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builder</a:t>
            </a:r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, page);</a:t>
            </a:r>
          </a:p>
          <a:p>
            <a:pPr lvl="2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List&lt;</a:t>
            </a:r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FreeBoard</a:t>
            </a:r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&gt; list = </a:t>
            </a:r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result.getContent</a:t>
            </a:r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();</a:t>
            </a:r>
          </a:p>
          <a:p>
            <a:pPr lvl="2"/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list.forEach</a:t>
            </a:r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(b-&gt;{ </a:t>
            </a:r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System.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out.println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(b); });</a:t>
            </a:r>
          </a:p>
          <a:p>
            <a:pPr lvl="2"/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System.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out.println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getSize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:" + 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result.getSize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());</a:t>
            </a:r>
          </a:p>
          <a:p>
            <a:pPr lvl="2"/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System.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out.println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getTotalPages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:" + 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result.getTotalPages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());</a:t>
            </a:r>
          </a:p>
          <a:p>
            <a:pPr lvl="2"/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System.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out.println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getTotalElements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:" + 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result.getTotalElements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());</a:t>
            </a:r>
          </a:p>
          <a:p>
            <a:pPr lvl="2"/>
            <a:r>
              <a:rPr lang="en-US" altLang="ko-KR" sz="1400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System.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out.println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nextPageable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:" + </a:t>
            </a:r>
            <a:r>
              <a:rPr lang="en-US" altLang="ko-KR" sz="1400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result.nextPageable</a:t>
            </a:r>
            <a:r>
              <a:rPr lang="en-US" altLang="ko-KR" sz="1400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());</a:t>
            </a:r>
          </a:p>
          <a:p>
            <a:pPr lvl="1"/>
            <a:r>
              <a:rPr lang="en-US" altLang="ko-KR" sz="14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}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77" y="1966914"/>
            <a:ext cx="4345873" cy="70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29814267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복합키 사용</a:t>
            </a:r>
            <a:endParaRPr lang="en-US" altLang="ko-KR" sz="240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/>
              <a:t>@IdClass</a:t>
            </a:r>
            <a:r>
              <a:rPr lang="ko-KR" altLang="en-US" sz="2000"/>
              <a:t>는 객체지향적이기보다</a:t>
            </a:r>
            <a:r>
              <a:rPr lang="en-US" altLang="ko-KR" sz="2000"/>
              <a:t>, DB</a:t>
            </a:r>
            <a:r>
              <a:rPr lang="ko-KR" altLang="en-US" sz="2000"/>
              <a:t>에 맞춘 방식이다</a:t>
            </a:r>
            <a:r>
              <a:rPr lang="en-US" altLang="ko-KR" sz="200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/>
              <a:t>@EmbeddedId</a:t>
            </a:r>
            <a:r>
              <a:rPr lang="ko-KR" altLang="en-US" sz="2000"/>
              <a:t>는 </a:t>
            </a:r>
            <a:r>
              <a:rPr lang="en-US" altLang="ko-KR" sz="2000"/>
              <a:t>@IdClass</a:t>
            </a:r>
            <a:r>
              <a:rPr lang="ko-KR" altLang="en-US" sz="2000"/>
              <a:t>보다 좀더 객체지향적인 방식이다</a:t>
            </a:r>
            <a:r>
              <a:rPr lang="en-US" altLang="ko-KR" sz="200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</p:spTree>
    <p:extLst>
      <p:ext uri="{BB962C8B-B14F-4D97-AF65-F5344CB8AC3E}">
        <p14:creationId xmlns:p14="http://schemas.microsoft.com/office/powerpoint/2010/main" val="1124482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8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>
                <a:latin typeface="Comic Sans MS" panose="030F0702030302020204" pitchFamily="66" charset="0"/>
              </a:rPr>
              <a:t>복합키 사용 </a:t>
            </a:r>
            <a:r>
              <a:rPr lang="en-US" altLang="ko-KR" sz="2400" b="1" dirty="0">
                <a:latin typeface="Comic Sans MS" panose="030F0702030302020204" pitchFamily="66" charset="0"/>
              </a:rPr>
              <a:t>- </a:t>
            </a:r>
            <a:r>
              <a:rPr lang="en-US" altLang="ko-KR" sz="2400" dirty="0">
                <a:latin typeface="Comic Sans MS" panose="030F0702030302020204" pitchFamily="66" charset="0"/>
              </a:rPr>
              <a:t>@IdClass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924069"/>
            <a:ext cx="6804025" cy="270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1924069"/>
            <a:ext cx="4114800" cy="3388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9114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8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>
                <a:latin typeface="Comic Sans MS" panose="030F0702030302020204" pitchFamily="66" charset="0"/>
              </a:rPr>
              <a:t>복합키 사용 </a:t>
            </a:r>
            <a:r>
              <a:rPr lang="en-US" altLang="ko-KR" sz="2400" b="1" dirty="0">
                <a:latin typeface="Comic Sans MS" panose="030F0702030302020204" pitchFamily="66" charset="0"/>
              </a:rPr>
              <a:t>- </a:t>
            </a:r>
            <a:r>
              <a:rPr lang="en-US" altLang="ko-KR" sz="2400" dirty="0">
                <a:latin typeface="Comic Sans MS" panose="030F0702030302020204" pitchFamily="66" charset="0"/>
              </a:rPr>
              <a:t>@EmbeddedId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0" y="1963739"/>
            <a:ext cx="7236620" cy="227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66" y="3429000"/>
            <a:ext cx="4633912" cy="303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4816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949E8-C54B-4226-1AD0-4146EC444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ED57D8-981E-DB12-C539-8F944C0108A7}"/>
              </a:ext>
            </a:extLst>
          </p:cNvPr>
          <p:cNvSpPr/>
          <p:nvPr/>
        </p:nvSpPr>
        <p:spPr>
          <a:xfrm>
            <a:off x="488356" y="1170422"/>
            <a:ext cx="10591235" cy="58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>
                <a:latin typeface="Comic Sans MS" panose="030F0702030302020204" pitchFamily="66" charset="0"/>
              </a:rPr>
              <a:t>복합키 사용 </a:t>
            </a:r>
            <a:r>
              <a:rPr lang="en-US" altLang="ko-KR" sz="2400" b="1" dirty="0">
                <a:latin typeface="Comic Sans MS" panose="030F0702030302020204" pitchFamily="66" charset="0"/>
              </a:rPr>
              <a:t>- </a:t>
            </a:r>
            <a:r>
              <a:rPr lang="en-US" altLang="ko-KR" sz="2400" dirty="0">
                <a:latin typeface="Comic Sans MS" panose="030F0702030302020204" pitchFamily="66" charset="0"/>
              </a:rPr>
              <a:t>@EmbeddedId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0D9F3B-7C27-18BC-39FF-6955F26A1005}"/>
              </a:ext>
            </a:extLst>
          </p:cNvPr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2B85BFB-518C-4928-2A95-149C2B8B2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0" y="1963739"/>
            <a:ext cx="7236620" cy="2278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B7AFD7-4E35-6B77-755A-BFAE4C01C1B8}"/>
              </a:ext>
            </a:extLst>
          </p:cNvPr>
          <p:cNvSpPr txBox="1"/>
          <p:nvPr/>
        </p:nvSpPr>
        <p:spPr>
          <a:xfrm>
            <a:off x="1705970" y="4454895"/>
            <a:ext cx="7751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800" u="sng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MultiKeyB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implements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Serializable{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Integer </a:t>
            </a:r>
            <a:r>
              <a:rPr lang="en-US" altLang="ko-KR" dirty="0">
                <a:solidFill>
                  <a:srgbClr val="0000C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id1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;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Integer </a:t>
            </a:r>
            <a:r>
              <a:rPr lang="en-US" altLang="ko-KR" dirty="0">
                <a:solidFill>
                  <a:srgbClr val="0000C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id2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;</a:t>
            </a:r>
          </a:p>
          <a:p>
            <a:pPr lvl="1"/>
            <a:r>
              <a:rPr lang="en-US" altLang="ko-KR" dirty="0">
                <a:solidFill>
                  <a:srgbClr val="646464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//emp</a:t>
            </a:r>
            <a:r>
              <a:rPr lang="ko-KR" altLang="en-US" dirty="0">
                <a:solidFill>
                  <a:srgbClr val="646464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참조하기 </a:t>
            </a:r>
            <a:endParaRPr lang="en-US" altLang="ko-KR" dirty="0">
              <a:solidFill>
                <a:srgbClr val="646464"/>
              </a:solidFill>
              <a:effectLst/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@ManyToOne</a:t>
            </a:r>
            <a:endParaRPr lang="en-US" altLang="ko-KR" dirty="0">
              <a:solidFill>
                <a:srgbClr val="000000"/>
              </a:solidFill>
              <a:effectLst/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@JoinColumn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(name = </a:t>
            </a:r>
            <a:r>
              <a:rPr lang="en-US" altLang="ko-KR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dirty="0" err="1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empId</a:t>
            </a:r>
            <a:r>
              <a:rPr lang="en-US" altLang="ko-KR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lvl="1"/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EmpDTO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emp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31752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Collection</a:t>
            </a:r>
            <a:r>
              <a:rPr lang="ko-KR" altLang="en-US" sz="2400" b="1"/>
              <a:t> 사용 </a:t>
            </a:r>
            <a:r>
              <a:rPr lang="en-US" altLang="ko-KR" sz="2400" b="1"/>
              <a:t>- </a:t>
            </a:r>
            <a:r>
              <a:rPr lang="en-US" altLang="ko-KR" sz="2400"/>
              <a:t>@ElementCollection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491" y="2193423"/>
            <a:ext cx="23241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4" y="1997075"/>
            <a:ext cx="7151686" cy="434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1287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8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latin typeface="Comic Sans MS" panose="030F0702030302020204" pitchFamily="66" charset="0"/>
              </a:rPr>
              <a:t>Collection</a:t>
            </a:r>
            <a:r>
              <a:rPr lang="ko-KR" altLang="en-US" sz="2400" b="1" dirty="0">
                <a:latin typeface="Comic Sans MS" panose="030F0702030302020204" pitchFamily="66" charset="0"/>
              </a:rPr>
              <a:t> 사용 </a:t>
            </a:r>
            <a:r>
              <a:rPr lang="en-US" altLang="ko-KR" sz="2400" b="1" dirty="0">
                <a:latin typeface="Comic Sans MS" panose="030F0702030302020204" pitchFamily="66" charset="0"/>
              </a:rPr>
              <a:t>- </a:t>
            </a:r>
            <a:r>
              <a:rPr lang="en-US" altLang="ko-KR" sz="2400" dirty="0">
                <a:latin typeface="Comic Sans MS" panose="030F0702030302020204" pitchFamily="66" charset="0"/>
              </a:rPr>
              <a:t>@ElementCollection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032000"/>
            <a:ext cx="7385050" cy="106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73" y="3480584"/>
            <a:ext cx="7239877" cy="293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612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8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</a:rPr>
              <a:t>@OneToOne – </a:t>
            </a:r>
            <a:r>
              <a:rPr lang="ko-KR" altLang="en-US" sz="2400" dirty="0">
                <a:latin typeface="Comic Sans MS" panose="030F0702030302020204" pitchFamily="66" charset="0"/>
              </a:rPr>
              <a:t>주테이블에서 참조</a:t>
            </a:r>
            <a:endParaRPr lang="en-US" altLang="ko-KR" sz="2400" dirty="0">
              <a:latin typeface="Comic Sans MS" panose="030F0702030302020204" pitchFamily="66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5" y="2107432"/>
            <a:ext cx="3951391" cy="299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82" y="2109906"/>
            <a:ext cx="5656360" cy="26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6448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@OneToOne – </a:t>
            </a:r>
            <a:r>
              <a:rPr lang="ko-KR" altLang="en-US" sz="2400"/>
              <a:t>주테이블에서 참조</a:t>
            </a:r>
            <a:endParaRPr lang="en-US" altLang="ko-KR" sz="2400"/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916113"/>
            <a:ext cx="54483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9257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34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</a:rPr>
              <a:t>@OneToOne – </a:t>
            </a:r>
            <a:r>
              <a:rPr lang="ko-KR" altLang="en-US" sz="2400" dirty="0">
                <a:latin typeface="Comic Sans MS" panose="030F0702030302020204" pitchFamily="66" charset="0"/>
              </a:rPr>
              <a:t>대상 테이블에서 참조하기</a:t>
            </a:r>
            <a:r>
              <a:rPr lang="en-US" altLang="ko-KR" sz="2400" dirty="0">
                <a:latin typeface="Comic Sans MS" panose="030F0702030302020204" pitchFamily="66" charset="0"/>
              </a:rPr>
              <a:t>(</a:t>
            </a:r>
            <a:r>
              <a:rPr lang="ko-KR" altLang="en-US" sz="2400" dirty="0" err="1">
                <a:latin typeface="Comic Sans MS" panose="030F0702030302020204" pitchFamily="66" charset="0"/>
              </a:rPr>
              <a:t>외래키</a:t>
            </a:r>
            <a:r>
              <a:rPr lang="en-US" altLang="ko-KR" sz="2400" dirty="0">
                <a:latin typeface="Comic Sans MS" panose="030F0702030302020204" pitchFamily="66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Comic Sans MS" panose="030F0702030302020204" pitchFamily="66" charset="0"/>
              </a:rPr>
              <a:t>	 	       </a:t>
            </a:r>
            <a:r>
              <a:rPr lang="ko-KR" altLang="en-US" sz="2400" dirty="0">
                <a:latin typeface="Comic Sans MS" panose="030F0702030302020204" pitchFamily="66" charset="0"/>
              </a:rPr>
              <a:t>식별자로는 불가하다</a:t>
            </a:r>
            <a:r>
              <a:rPr lang="en-US" altLang="ko-KR" sz="2400" dirty="0">
                <a:latin typeface="Comic Sans MS" panose="030F0702030302020204" pitchFamily="66" charset="0"/>
              </a:rPr>
              <a:t>(</a:t>
            </a:r>
            <a:r>
              <a:rPr lang="ko-KR" altLang="en-US" sz="2400" dirty="0">
                <a:latin typeface="Comic Sans MS" panose="030F0702030302020204" pitchFamily="66" charset="0"/>
              </a:rPr>
              <a:t>양방향으로는</a:t>
            </a:r>
            <a:r>
              <a:rPr lang="en-US" altLang="ko-KR" sz="2400" dirty="0">
                <a:latin typeface="Comic Sans MS" panose="030F0702030302020204" pitchFamily="66" charset="0"/>
              </a:rPr>
              <a:t> </a:t>
            </a:r>
            <a:r>
              <a:rPr lang="ko-KR" altLang="en-US" sz="2400" dirty="0">
                <a:latin typeface="Comic Sans MS" panose="030F0702030302020204" pitchFamily="66" charset="0"/>
              </a:rPr>
              <a:t>가능</a:t>
            </a:r>
            <a:r>
              <a:rPr lang="en-US" altLang="ko-KR" sz="2400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7" y="2951869"/>
            <a:ext cx="31718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7" y="2765157"/>
            <a:ext cx="39719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52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489996" y="105748"/>
            <a:ext cx="5296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lombok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Lombok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라이브러리 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getter/setter, 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toString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equals, 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hashCode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등의 메서드를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annotation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으로 자동 생성해주는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라이브러리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이다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롬복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다운로드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  <a:hlinkClick r:id="rId3"/>
              </a:rPr>
              <a:t>https://projectlombok.org/download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  , dependency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추가 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cmd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모드 또는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Window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에서 실행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 (  </a:t>
            </a:r>
            <a:r>
              <a:rPr lang="en-US" altLang="ko-KR" sz="2000" b="1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cmd</a:t>
            </a:r>
            <a:r>
              <a:rPr lang="en-US" altLang="ko-KR" sz="2000" b="1" dirty="0">
                <a:latin typeface="Comic Sans MS" panose="030F0702030302020204" pitchFamily="66" charset="0"/>
                <a:ea typeface="HY헤드라인M" panose="02030600000101010101" pitchFamily="18" charset="-127"/>
              </a:rPr>
              <a:t>&gt;java -jar lombok.jar  )</a:t>
            </a: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/>
          <p:nvPr/>
        </p:nvPicPr>
        <p:blipFill>
          <a:blip r:embed="rId4"/>
          <a:stretch>
            <a:fillRect/>
          </a:stretch>
        </p:blipFill>
        <p:spPr>
          <a:xfrm>
            <a:off x="725665" y="4369397"/>
            <a:ext cx="3569025" cy="183904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763" y="4435398"/>
            <a:ext cx="3231773" cy="170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43868" y="4290069"/>
            <a:ext cx="5033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mic Sans MS" panose="030F0702030302020204" pitchFamily="66" charset="0"/>
              </a:rPr>
              <a:t>&lt;dependency&gt;</a:t>
            </a:r>
          </a:p>
          <a:p>
            <a:pPr lvl="1"/>
            <a:r>
              <a:rPr lang="en-US" altLang="ko-KR" dirty="0">
                <a:latin typeface="Comic Sans MS" panose="030F0702030302020204" pitchFamily="66" charset="0"/>
              </a:rPr>
              <a:t>  &lt;</a:t>
            </a:r>
            <a:r>
              <a:rPr lang="en-US" altLang="ko-KR" dirty="0" err="1">
                <a:latin typeface="Comic Sans MS" panose="030F0702030302020204" pitchFamily="66" charset="0"/>
              </a:rPr>
              <a:t>groupId</a:t>
            </a:r>
            <a:r>
              <a:rPr lang="en-US" altLang="ko-KR" dirty="0">
                <a:latin typeface="Comic Sans MS" panose="030F0702030302020204" pitchFamily="66" charset="0"/>
              </a:rPr>
              <a:t>&gt;</a:t>
            </a:r>
            <a:r>
              <a:rPr lang="en-US" altLang="ko-KR" dirty="0" err="1">
                <a:latin typeface="Comic Sans MS" panose="030F0702030302020204" pitchFamily="66" charset="0"/>
              </a:rPr>
              <a:t>org.projectlombok</a:t>
            </a:r>
            <a:r>
              <a:rPr lang="en-US" altLang="ko-KR" dirty="0">
                <a:latin typeface="Comic Sans MS" panose="030F0702030302020204" pitchFamily="66" charset="0"/>
              </a:rPr>
              <a:t>&lt;/</a:t>
            </a:r>
            <a:r>
              <a:rPr lang="en-US" altLang="ko-KR" dirty="0" err="1">
                <a:latin typeface="Comic Sans MS" panose="030F0702030302020204" pitchFamily="66" charset="0"/>
              </a:rPr>
              <a:t>groupId</a:t>
            </a:r>
            <a:r>
              <a:rPr lang="en-US" altLang="ko-KR" dirty="0">
                <a:latin typeface="Comic Sans MS" panose="030F0702030302020204" pitchFamily="66" charset="0"/>
              </a:rPr>
              <a:t>&gt;</a:t>
            </a:r>
          </a:p>
          <a:p>
            <a:pPr lvl="1"/>
            <a:r>
              <a:rPr lang="en-US" altLang="ko-KR" dirty="0">
                <a:latin typeface="Comic Sans MS" panose="030F0702030302020204" pitchFamily="66" charset="0"/>
              </a:rPr>
              <a:t>  &lt;</a:t>
            </a:r>
            <a:r>
              <a:rPr lang="en-US" altLang="ko-KR" dirty="0" err="1">
                <a:latin typeface="Comic Sans MS" panose="030F0702030302020204" pitchFamily="66" charset="0"/>
              </a:rPr>
              <a:t>artifactId</a:t>
            </a:r>
            <a:r>
              <a:rPr lang="en-US" altLang="ko-KR" dirty="0">
                <a:latin typeface="Comic Sans MS" panose="030F0702030302020204" pitchFamily="66" charset="0"/>
              </a:rPr>
              <a:t>&gt;</a:t>
            </a:r>
            <a:r>
              <a:rPr lang="en-US" altLang="ko-KR" dirty="0" err="1">
                <a:latin typeface="Comic Sans MS" panose="030F0702030302020204" pitchFamily="66" charset="0"/>
              </a:rPr>
              <a:t>lombok</a:t>
            </a:r>
            <a:r>
              <a:rPr lang="en-US" altLang="ko-KR" dirty="0">
                <a:latin typeface="Comic Sans MS" panose="030F0702030302020204" pitchFamily="66" charset="0"/>
              </a:rPr>
              <a:t>&lt;/</a:t>
            </a:r>
            <a:r>
              <a:rPr lang="en-US" altLang="ko-KR" dirty="0" err="1">
                <a:latin typeface="Comic Sans MS" panose="030F0702030302020204" pitchFamily="66" charset="0"/>
              </a:rPr>
              <a:t>artifactId</a:t>
            </a:r>
            <a:r>
              <a:rPr lang="en-US" altLang="ko-KR" dirty="0">
                <a:latin typeface="Comic Sans MS" panose="030F0702030302020204" pitchFamily="66" charset="0"/>
              </a:rPr>
              <a:t>&gt;</a:t>
            </a:r>
          </a:p>
          <a:p>
            <a:pPr lvl="1"/>
            <a:r>
              <a:rPr lang="en-US" altLang="ko-KR" dirty="0">
                <a:latin typeface="Comic Sans MS" panose="030F0702030302020204" pitchFamily="66" charset="0"/>
              </a:rPr>
              <a:t>  &lt;scope&gt;provided&lt;/scope&gt;</a:t>
            </a:r>
          </a:p>
          <a:p>
            <a:r>
              <a:rPr lang="en-US" altLang="ko-KR" dirty="0">
                <a:latin typeface="Comic Sans MS" panose="030F0702030302020204" pitchFamily="66" charset="0"/>
              </a:rPr>
              <a:t>&lt;/dependency&gt;</a:t>
            </a:r>
            <a:endParaRPr lang="ko-KR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993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@OneToOne – </a:t>
            </a:r>
            <a:r>
              <a:rPr lang="ko-KR" altLang="en-US" sz="2400" dirty="0"/>
              <a:t>대상 테이블에서 참조하기</a:t>
            </a:r>
            <a:r>
              <a:rPr lang="en-US" altLang="ko-KR" sz="2400" dirty="0"/>
              <a:t>(</a:t>
            </a:r>
            <a:r>
              <a:rPr lang="ko-KR" altLang="en-US" sz="2400" dirty="0" err="1"/>
              <a:t>외래키</a:t>
            </a:r>
            <a:r>
              <a:rPr lang="en-US" altLang="ko-KR" sz="2400" dirty="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	</a:t>
            </a:r>
            <a:r>
              <a:rPr lang="ko-KR" altLang="en-US" sz="2400" dirty="0"/>
              <a:t>식별자로는 불가하다</a:t>
            </a:r>
            <a:r>
              <a:rPr lang="en-US" altLang="ko-KR" sz="2400" dirty="0"/>
              <a:t>(</a:t>
            </a:r>
            <a:r>
              <a:rPr lang="ko-KR" altLang="en-US" sz="2400" dirty="0"/>
              <a:t>양방향으로 가능</a:t>
            </a:r>
            <a:r>
              <a:rPr lang="en-US" altLang="ko-KR" sz="2400" dirty="0"/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435225"/>
            <a:ext cx="53816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4587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@OneToOne - </a:t>
            </a:r>
            <a:r>
              <a:rPr lang="ko-KR" altLang="en-US" sz="2400"/>
              <a:t>식별관계</a:t>
            </a:r>
            <a:endParaRPr lang="en-US" altLang="ko-KR" sz="2400"/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4376EF-669E-5F3A-7843-0F147830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44" y="2055532"/>
            <a:ext cx="3490198" cy="27768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617240-CAF1-F6A7-6FF0-5EE81AB65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940" y="1837670"/>
            <a:ext cx="5132493" cy="44964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B7683-7313-7E5D-5191-0EEF51534DAE}"/>
              </a:ext>
            </a:extLst>
          </p:cNvPr>
          <p:cNvSpPr txBox="1"/>
          <p:nvPr/>
        </p:nvSpPr>
        <p:spPr>
          <a:xfrm>
            <a:off x="1518751" y="4647683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cascade</a:t>
            </a:r>
            <a:r>
              <a:rPr lang="en-US" altLang="ko-KR" sz="1800" b="1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CascadeType.</a:t>
            </a:r>
            <a:r>
              <a:rPr lang="en-US" altLang="ko-KR" sz="1800" b="1" i="1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ALL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3819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@OneToOne - </a:t>
            </a:r>
            <a:r>
              <a:rPr lang="ko-KR" altLang="en-US" sz="2400"/>
              <a:t>식별관계</a:t>
            </a:r>
            <a:endParaRPr lang="en-US" altLang="ko-KR" sz="2400"/>
          </a:p>
        </p:txBody>
      </p:sp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고급매핑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3" y="1919288"/>
            <a:ext cx="547687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BD96CC9-1A76-1EFD-5C6C-A3D37C199550}"/>
                  </a:ext>
                </a:extLst>
              </p14:cNvPr>
              <p14:cNvContentPartPr/>
              <p14:nvPr/>
            </p14:nvContentPartPr>
            <p14:xfrm>
              <a:off x="944680" y="4427680"/>
              <a:ext cx="2864880" cy="7092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BD96CC9-1A76-1EFD-5C6C-A3D37C1995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5680" y="4418680"/>
                <a:ext cx="288252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5247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2392" y="397848"/>
            <a:ext cx="3142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4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27600503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01E098-FBDB-420F-88A9-27027F4759A5}"/>
              </a:ext>
            </a:extLst>
          </p:cNvPr>
          <p:cNvGrpSpPr/>
          <p:nvPr/>
        </p:nvGrpSpPr>
        <p:grpSpPr>
          <a:xfrm>
            <a:off x="3726874" y="2815838"/>
            <a:ext cx="7315199" cy="1226323"/>
            <a:chOff x="4793673" y="1246908"/>
            <a:chExt cx="6442363" cy="1080000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7ADDF6C6-9FD3-40F2-ADC2-37A43AADF7ED}"/>
                </a:ext>
              </a:extLst>
            </p:cNvPr>
            <p:cNvSpPr/>
            <p:nvPr/>
          </p:nvSpPr>
          <p:spPr>
            <a:xfrm>
              <a:off x="4793673" y="124690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81F229D3-E3EA-4A23-AA82-5E2AF3A625A9}"/>
                </a:ext>
              </a:extLst>
            </p:cNvPr>
            <p:cNvSpPr/>
            <p:nvPr/>
          </p:nvSpPr>
          <p:spPr>
            <a:xfrm>
              <a:off x="5632954" y="137141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920D6B8-E4ED-4528-A983-BD701AD4E691}"/>
                </a:ext>
              </a:extLst>
            </p:cNvPr>
            <p:cNvSpPr/>
            <p:nvPr/>
          </p:nvSpPr>
          <p:spPr>
            <a:xfrm>
              <a:off x="5196182" y="136434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810F50-4F4F-4ABD-840E-E581E3B8C415}"/>
                </a:ext>
              </a:extLst>
            </p:cNvPr>
            <p:cNvGrpSpPr/>
            <p:nvPr/>
          </p:nvGrpSpPr>
          <p:grpSpPr>
            <a:xfrm>
              <a:off x="5537400" y="1369809"/>
              <a:ext cx="4159582" cy="813160"/>
              <a:chOff x="5516922" y="1640913"/>
              <a:chExt cx="2999292" cy="5863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1F94F4-27C9-4570-8682-1A33FA68D416}"/>
                  </a:ext>
                </a:extLst>
              </p:cNvPr>
              <p:cNvSpPr/>
              <p:nvPr/>
            </p:nvSpPr>
            <p:spPr>
              <a:xfrm>
                <a:off x="6030979" y="1689774"/>
                <a:ext cx="2485235" cy="48861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1076865" eaLnBrk="0" latinLnBrk="0" hangingPunct="0">
                  <a:spcAft>
                    <a:spcPts val="486"/>
                  </a:spcAft>
                  <a:buSzPct val="100000"/>
                  <a:defRPr/>
                </a:pPr>
                <a:r>
                  <a:rPr lang="en-US" altLang="ko-KR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Thymeleaf</a:t>
                </a:r>
                <a:endParaRPr lang="ko-KR" altLang="en-US" sz="4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41CD06-C435-48C0-AA4F-7B628FBAD386}"/>
                  </a:ext>
                </a:extLst>
              </p:cNvPr>
              <p:cNvSpPr/>
              <p:nvPr/>
            </p:nvSpPr>
            <p:spPr>
              <a:xfrm>
                <a:off x="5516922" y="1640913"/>
                <a:ext cx="117307" cy="58633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0" normalizeH="0" baseline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53639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2" y="105748"/>
            <a:ext cx="3142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개요</a:t>
            </a:r>
            <a:endParaRPr lang="en-US" altLang="ko-KR" sz="2400" b="1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/>
              <a:t>SpringBoot</a:t>
            </a:r>
            <a:r>
              <a:rPr lang="ko-KR" altLang="en-US" sz="2000" dirty="0"/>
              <a:t>는 </a:t>
            </a:r>
            <a:r>
              <a:rPr lang="en-US" altLang="ko-KR" sz="2000" dirty="0"/>
              <a:t>template</a:t>
            </a:r>
            <a:r>
              <a:rPr lang="ko-KR" altLang="en-US" sz="2000" dirty="0"/>
              <a:t>기반의 화면처리가 가능하다</a:t>
            </a:r>
            <a:r>
              <a:rPr lang="en-US" altLang="ko-KR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/>
              <a:t>FreeMarket</a:t>
            </a:r>
            <a:r>
              <a:rPr lang="en-US" altLang="ko-KR" sz="2000" dirty="0"/>
              <a:t>, Groovy, Mustache, </a:t>
            </a:r>
            <a:r>
              <a:rPr lang="en-US" altLang="ko-KR" sz="2000" dirty="0" err="1">
                <a:solidFill>
                  <a:srgbClr val="FF0000"/>
                </a:solidFill>
              </a:rPr>
              <a:t>Thymeleaf</a:t>
            </a:r>
            <a:r>
              <a:rPr lang="ko-KR" altLang="en-US" sz="2000" dirty="0"/>
              <a:t>를 이용해서 </a:t>
            </a:r>
            <a:r>
              <a:rPr lang="en-US" altLang="ko-KR" sz="2000" dirty="0"/>
              <a:t>HTML</a:t>
            </a:r>
            <a:r>
              <a:rPr lang="ko-KR" altLang="en-US" sz="2000" dirty="0"/>
              <a:t>페이지를 개발할 수 있다</a:t>
            </a:r>
            <a:r>
              <a:rPr lang="en-US" altLang="ko-KR" sz="2000" dirty="0"/>
              <a:t>.</a:t>
            </a:r>
            <a:r>
              <a:rPr lang="ko-KR" altLang="en-US" sz="2000" dirty="0"/>
              <a:t>　　</a:t>
            </a: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/>
              <a:t>SpringBoot</a:t>
            </a:r>
            <a:r>
              <a:rPr lang="ko-KR" altLang="en-US" sz="2000" dirty="0"/>
              <a:t>는 </a:t>
            </a:r>
            <a:r>
              <a:rPr lang="en-US" altLang="ko-KR" sz="2000" dirty="0"/>
              <a:t>JSP</a:t>
            </a:r>
            <a:r>
              <a:rPr lang="ko-KR" altLang="en-US" sz="2000" dirty="0"/>
              <a:t>를 권장하지 않는다</a:t>
            </a:r>
            <a:r>
              <a:rPr lang="en-US" altLang="ko-KR" sz="2000" dirty="0"/>
              <a:t>. JSP</a:t>
            </a:r>
            <a:r>
              <a:rPr lang="ko-KR" altLang="en-US" sz="2000" dirty="0"/>
              <a:t>는 </a:t>
            </a:r>
            <a:r>
              <a:rPr lang="en-US" altLang="ko-KR" sz="2000" dirty="0"/>
              <a:t>jar</a:t>
            </a:r>
            <a:r>
              <a:rPr lang="ko-KR" altLang="en-US" sz="2000" dirty="0"/>
              <a:t>패킹 불가</a:t>
            </a:r>
            <a:r>
              <a:rPr lang="en-US" altLang="ko-KR" sz="2000" dirty="0"/>
              <a:t>, war</a:t>
            </a:r>
            <a:r>
              <a:rPr lang="ko-KR" altLang="en-US" sz="2000" dirty="0"/>
              <a:t>패킹만 가능하다</a:t>
            </a:r>
            <a:r>
              <a:rPr lang="en-US" altLang="ko-KR" sz="2000" dirty="0"/>
              <a:t>.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/>
              <a:t>jar</a:t>
            </a:r>
            <a:r>
              <a:rPr lang="ko-KR" altLang="en-US" sz="2000" dirty="0"/>
              <a:t>는 </a:t>
            </a:r>
            <a:r>
              <a:rPr lang="en-US" altLang="ko-KR" sz="2000" dirty="0"/>
              <a:t>JRE</a:t>
            </a:r>
            <a:r>
              <a:rPr lang="ko-KR" altLang="en-US" sz="2000" dirty="0"/>
              <a:t>만으로 </a:t>
            </a:r>
            <a:r>
              <a:rPr lang="ko-KR" altLang="en-US" sz="2000" dirty="0" err="1"/>
              <a:t>실행가능하다</a:t>
            </a:r>
            <a:r>
              <a:rPr lang="en-US" altLang="ko-KR" sz="2000" dirty="0"/>
              <a:t>. war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미리정의된</a:t>
            </a:r>
            <a:r>
              <a:rPr lang="ko-KR" altLang="en-US" sz="2000" dirty="0"/>
              <a:t> 구조를 사용하며 웹서버가 필요하다</a:t>
            </a:r>
            <a:r>
              <a:rPr lang="en-US" altLang="ko-KR" sz="2000" dirty="0"/>
              <a:t>. </a:t>
            </a:r>
            <a:r>
              <a:rPr lang="en-US" altLang="ko-KR" sz="2000" dirty="0" err="1">
                <a:solidFill>
                  <a:srgbClr val="FF0000"/>
                </a:solidFill>
              </a:rPr>
              <a:t>Thymeleaf</a:t>
            </a:r>
            <a:r>
              <a:rPr lang="ko-KR" altLang="en-US" sz="2000" dirty="0">
                <a:solidFill>
                  <a:srgbClr val="FF0000"/>
                </a:solidFill>
              </a:rPr>
              <a:t>는 </a:t>
            </a:r>
            <a:r>
              <a:rPr lang="en-US" altLang="ko-KR" sz="2000" dirty="0">
                <a:solidFill>
                  <a:srgbClr val="FF0000"/>
                </a:solidFill>
              </a:rPr>
              <a:t>Servlet code</a:t>
            </a:r>
            <a:r>
              <a:rPr lang="ko-KR" altLang="en-US" sz="2000" dirty="0">
                <a:solidFill>
                  <a:srgbClr val="FF0000"/>
                </a:solidFill>
              </a:rPr>
              <a:t>로 변환되지 않는다</a:t>
            </a:r>
            <a:r>
              <a:rPr lang="en-US" altLang="ko-KR" sz="2000" dirty="0">
                <a:solidFill>
                  <a:srgbClr val="FF0000"/>
                </a:solidFill>
              </a:rPr>
              <a:t>. </a:t>
            </a:r>
            <a:r>
              <a:rPr lang="ko-KR" altLang="en-US" sz="2000" dirty="0">
                <a:solidFill>
                  <a:srgbClr val="FF0000"/>
                </a:solidFill>
              </a:rPr>
              <a:t>오직 </a:t>
            </a:r>
            <a:r>
              <a:rPr lang="en-US" altLang="ko-KR" sz="2000" dirty="0">
                <a:solidFill>
                  <a:srgbClr val="FF0000"/>
                </a:solidFill>
              </a:rPr>
              <a:t>view</a:t>
            </a:r>
            <a:r>
              <a:rPr lang="ko-KR" altLang="en-US" sz="2000" dirty="0">
                <a:solidFill>
                  <a:srgbClr val="FF0000"/>
                </a:solidFill>
              </a:rPr>
              <a:t>에 집중한다</a:t>
            </a:r>
            <a:r>
              <a:rPr lang="en-US" altLang="ko-KR" sz="2000" dirty="0">
                <a:solidFill>
                  <a:srgbClr val="FF0000"/>
                </a:solidFill>
              </a:rPr>
              <a:t>. </a:t>
            </a: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/>
              <a:t>별도의 라이브러리가 필요하다</a:t>
            </a:r>
            <a:r>
              <a:rPr lang="en-US" altLang="ko-KR" sz="2000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/>
              <a:t>추가 플러그인이 설치되어야 한다</a:t>
            </a:r>
            <a:r>
              <a:rPr lang="en-US" altLang="ko-KR" sz="2000" dirty="0"/>
              <a:t>.</a:t>
            </a:r>
            <a:r>
              <a:rPr lang="ko-KR" altLang="en-US" sz="2000" dirty="0"/>
              <a:t>（</a:t>
            </a:r>
            <a:r>
              <a:rPr lang="en-US" altLang="ko-KR" sz="2000" dirty="0"/>
              <a:t> Spring Boot</a:t>
            </a:r>
            <a:r>
              <a:rPr lang="ko-KR" altLang="en-US" sz="2000" dirty="0"/>
              <a:t>３은　불필요</a:t>
            </a:r>
            <a:r>
              <a:rPr lang="en-US" altLang="ko-KR" sz="2000" dirty="0"/>
              <a:t> </a:t>
            </a:r>
            <a:r>
              <a:rPr lang="ko-KR" altLang="en-US" sz="2000" dirty="0"/>
              <a:t>）</a:t>
            </a: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/>
              <a:t>자동 재시작 기능을 </a:t>
            </a:r>
            <a:r>
              <a:rPr lang="ko-KR" altLang="en-US" sz="2000" dirty="0" err="1"/>
              <a:t>추가해야한다</a:t>
            </a:r>
            <a:r>
              <a:rPr lang="en-US" altLang="ko-KR" sz="2000" dirty="0"/>
              <a:t>. (Spring Boot </a:t>
            </a:r>
            <a:r>
              <a:rPr lang="en-US" altLang="ko-KR" sz="2000" dirty="0" err="1"/>
              <a:t>DevTools</a:t>
            </a:r>
            <a:r>
              <a:rPr lang="en-US" altLang="ko-K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00892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라이브러리 의존성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추가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&lt;dependency&gt;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dirty="0" err="1"/>
              <a:t>org.springframework.boot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&lt;</a:t>
            </a:r>
            <a:r>
              <a:rPr lang="en-US" altLang="ko-KR" dirty="0" err="1"/>
              <a:t>artifactId</a:t>
            </a:r>
            <a:r>
              <a:rPr lang="en-US" altLang="ko-KR" dirty="0"/>
              <a:t>&gt;spring-boot-starter-</a:t>
            </a:r>
            <a:r>
              <a:rPr lang="en-US" altLang="ko-KR" dirty="0" err="1"/>
              <a:t>thymeleaf</a:t>
            </a:r>
            <a:r>
              <a:rPr lang="en-US" altLang="ko-KR" dirty="0"/>
              <a:t>&lt;/</a:t>
            </a:r>
            <a:r>
              <a:rPr lang="en-US" altLang="ko-KR" dirty="0" err="1"/>
              <a:t>artifactId</a:t>
            </a:r>
            <a:r>
              <a:rPr lang="en-US" altLang="ko-KR" dirty="0"/>
              <a:t>&gt;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&lt;/dependency&gt;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/>
              <a:t>Eclipse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plug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in</a:t>
            </a:r>
            <a:r>
              <a:rPr lang="ko-KR" altLang="en-US" sz="2400" b="1" dirty="0"/>
              <a:t>설치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http://www.thymeleaf.org/eclipse-plugin-update-site/</a:t>
            </a:r>
          </a:p>
          <a:p>
            <a:pPr lvl="1">
              <a:lnSpc>
                <a:spcPct val="150000"/>
              </a:lnSpc>
            </a:pPr>
            <a:endParaRPr lang="en-US" altLang="ko-KR" sz="2000" b="1" dirty="0"/>
          </a:p>
          <a:p>
            <a:pPr lvl="1">
              <a:lnSpc>
                <a:spcPct val="150000"/>
              </a:lnSpc>
            </a:pPr>
            <a:endParaRPr lang="en-US" altLang="ko-KR" sz="2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9" y="4470791"/>
            <a:ext cx="5668978" cy="187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9787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설정</a:t>
            </a:r>
            <a:endParaRPr lang="en-US" altLang="ko-KR" sz="2400" b="1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/>
              <a:t>thymeleaf</a:t>
            </a:r>
            <a:r>
              <a:rPr lang="ko-KR" altLang="en-US" sz="2000" dirty="0"/>
              <a:t>는 </a:t>
            </a:r>
            <a:r>
              <a:rPr lang="ko-KR" altLang="en-US" sz="2000" dirty="0" err="1"/>
              <a:t>설정없이도</a:t>
            </a:r>
            <a:r>
              <a:rPr lang="ko-KR" altLang="en-US" sz="2000" dirty="0"/>
              <a:t> 기본설정에 의해 </a:t>
            </a:r>
            <a:r>
              <a:rPr lang="ko-KR" altLang="en-US" sz="2000" dirty="0" err="1"/>
              <a:t>수행가능하다</a:t>
            </a:r>
            <a:r>
              <a:rPr lang="en-US" altLang="ko-KR" sz="2000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/>
              <a:t>spring.thymeleaf.enabled</a:t>
            </a:r>
            <a:r>
              <a:rPr lang="en-US" altLang="ko-KR" sz="2000" dirty="0"/>
              <a:t>=true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/>
              <a:t>spring.thymeleaf.prefix</a:t>
            </a:r>
            <a:r>
              <a:rPr lang="en-US" altLang="ko-KR" sz="2000" dirty="0"/>
              <a:t>=</a:t>
            </a:r>
            <a:r>
              <a:rPr lang="en-US" altLang="ko-KR" sz="2000" dirty="0" err="1"/>
              <a:t>classpath:templates</a:t>
            </a:r>
            <a:r>
              <a:rPr lang="en-US" altLang="ko-KR" sz="2000" dirty="0"/>
              <a:t>/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/>
              <a:t>spring.thymeleaf.check</a:t>
            </a:r>
            <a:r>
              <a:rPr lang="en-US" altLang="ko-KR" sz="2000" dirty="0"/>
              <a:t>-template-location=true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/>
              <a:t>spring.thymeleaf.suffix=.html (</a:t>
            </a:r>
            <a:r>
              <a:rPr lang="ko-KR" altLang="en-US" sz="2000" dirty="0"/>
              <a:t>확장자는 </a:t>
            </a:r>
            <a:r>
              <a:rPr lang="en-US" altLang="ko-KR" sz="2000" dirty="0"/>
              <a:t>default</a:t>
            </a:r>
            <a:r>
              <a:rPr lang="ko-KR" altLang="en-US" sz="2000" dirty="0"/>
              <a:t>로 </a:t>
            </a:r>
            <a:r>
              <a:rPr lang="en-US" altLang="ko-KR" sz="2000" dirty="0"/>
              <a:t>html</a:t>
            </a:r>
            <a:r>
              <a:rPr lang="ko-KR" altLang="en-US" sz="2000" dirty="0"/>
              <a:t>이다</a:t>
            </a:r>
            <a:r>
              <a:rPr lang="en-US" altLang="ko-KR" sz="2000" dirty="0"/>
              <a:t>. 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/>
              <a:t>spring.thymeleaf.cache</a:t>
            </a:r>
            <a:r>
              <a:rPr lang="en-US" altLang="ko-KR" sz="2000" dirty="0"/>
              <a:t>=false</a:t>
            </a:r>
            <a:r>
              <a:rPr lang="en-US" altLang="ko-KR" sz="2000" b="1" dirty="0"/>
              <a:t> </a:t>
            </a:r>
          </a:p>
          <a:p>
            <a:r>
              <a:rPr lang="en-US" altLang="ko-KR" dirty="0" err="1"/>
              <a:t>thymeleaf</a:t>
            </a:r>
            <a:r>
              <a:rPr lang="ko-KR" altLang="en-US" dirty="0"/>
              <a:t>를 사용하다 수정 사항이 생길 때 수정을 하면 재시작을 해줘야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이를 무시하고 브라우저 </a:t>
            </a:r>
            <a:r>
              <a:rPr lang="ko-KR" altLang="en-US" dirty="0" err="1"/>
              <a:t>새로고침시</a:t>
            </a:r>
            <a:r>
              <a:rPr lang="ko-KR" altLang="en-US" dirty="0"/>
              <a:t> 수정사항 반영을</a:t>
            </a:r>
            <a:r>
              <a:rPr lang="en-US" altLang="ko-KR" dirty="0"/>
              <a:t> </a:t>
            </a:r>
            <a:r>
              <a:rPr lang="ko-KR" altLang="en-US" dirty="0"/>
              <a:t>위해 </a:t>
            </a:r>
            <a:r>
              <a:rPr lang="en-US" altLang="ko-KR" dirty="0"/>
              <a:t>cache=false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설정한다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운영시는 </a:t>
            </a:r>
            <a:r>
              <a:rPr lang="en-US" altLang="ko-KR" dirty="0"/>
              <a:t>true</a:t>
            </a:r>
            <a:r>
              <a:rPr lang="ko-KR" altLang="en-US" dirty="0"/>
              <a:t>로 설정한다</a:t>
            </a:r>
            <a:r>
              <a:rPr lang="en-US" altLang="ko-KR" dirty="0"/>
              <a:t>. </a:t>
            </a:r>
          </a:p>
          <a:p>
            <a:pPr lvl="1">
              <a:lnSpc>
                <a:spcPct val="150000"/>
              </a:lnSpc>
            </a:pP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0992483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49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프로젝트 구조</a:t>
            </a:r>
            <a:endParaRPr lang="en-US" altLang="ko-KR" sz="2400" b="1"/>
          </a:p>
          <a:p>
            <a:pPr lvl="1">
              <a:lnSpc>
                <a:spcPct val="150000"/>
              </a:lnSpc>
            </a:pPr>
            <a:endParaRPr lang="en-US" altLang="ko-KR" sz="2000" b="1"/>
          </a:p>
          <a:p>
            <a:pPr lvl="1">
              <a:lnSpc>
                <a:spcPct val="150000"/>
              </a:lnSpc>
            </a:pPr>
            <a:endParaRPr lang="en-US" altLang="ko-KR" sz="2000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016125"/>
            <a:ext cx="3505200" cy="161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65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간단예제</a:t>
            </a:r>
            <a:endParaRPr lang="en-US" altLang="ko-KR" sz="2400" b="1"/>
          </a:p>
          <a:p>
            <a:pPr lvl="1">
              <a:lnSpc>
                <a:spcPct val="150000"/>
              </a:lnSpc>
            </a:pPr>
            <a:endParaRPr lang="en-US" altLang="ko-KR" sz="20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820863"/>
            <a:ext cx="5207000" cy="2300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623822"/>
            <a:ext cx="4781550" cy="63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38300" y="4121114"/>
            <a:ext cx="964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&lt;html </a:t>
            </a:r>
            <a:r>
              <a:rPr lang="en-US" altLang="ko-KR" sz="2400" b="1" dirty="0" err="1">
                <a:solidFill>
                  <a:srgbClr val="FF0000"/>
                </a:solidFill>
              </a:rPr>
              <a:t>xmlns:th</a:t>
            </a:r>
            <a:r>
              <a:rPr lang="en-US" altLang="ko-KR" sz="2400" b="1" dirty="0">
                <a:solidFill>
                  <a:srgbClr val="FF0000"/>
                </a:solidFill>
              </a:rPr>
              <a:t>="http://www.thymeleaf.org"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0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489996" y="105748"/>
            <a:ext cx="5296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lombok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Annotation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02851"/>
              </p:ext>
            </p:extLst>
          </p:nvPr>
        </p:nvGraphicFramePr>
        <p:xfrm>
          <a:off x="839813" y="1759125"/>
          <a:ext cx="10747037" cy="4754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9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annotation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설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i="0" u="none" strike="noStrike" kern="1200" baseline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@Getter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Field</a:t>
                      </a:r>
                      <a:r>
                        <a:rPr lang="ko-KR" altLang="en-US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에 대한 </a:t>
                      </a:r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getXxx()</a:t>
                      </a:r>
                      <a:r>
                        <a:rPr lang="ko-KR" altLang="en-US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자동생성</a:t>
                      </a:r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, Boolean</a:t>
                      </a:r>
                      <a:r>
                        <a:rPr lang="ko-KR" altLang="en-US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타입이면 </a:t>
                      </a:r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isXxx() </a:t>
                      </a:r>
                      <a:r>
                        <a:rPr lang="ko-KR" altLang="en-US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자동생성</a:t>
                      </a:r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field</a:t>
                      </a:r>
                      <a:r>
                        <a:rPr lang="en-US" altLang="ko-KR" sz="1600" u="none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 level, class level</a:t>
                      </a:r>
                      <a:r>
                        <a:rPr lang="ko-KR" altLang="en-US" sz="1600" u="none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가능 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@Setter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Field</a:t>
                      </a:r>
                      <a:r>
                        <a:rPr lang="ko-KR" altLang="en-US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에 대한 </a:t>
                      </a:r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setXxx()</a:t>
                      </a:r>
                      <a:r>
                        <a:rPr lang="ko-KR" altLang="en-US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자동생성</a:t>
                      </a:r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 , field</a:t>
                      </a:r>
                      <a:r>
                        <a:rPr lang="en-US" altLang="ko-KR" sz="1600" u="none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 level, class level</a:t>
                      </a:r>
                      <a:r>
                        <a:rPr lang="ko-KR" altLang="en-US" sz="1600" u="none" baseline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가능 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7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none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@NoArgsConstructor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b="0" i="0" u="none" kern="120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기본 생성자</a:t>
                      </a:r>
                      <a:r>
                        <a:rPr lang="ko-KR" altLang="en-US" sz="1600" b="0" i="0" u="none" kern="1200" baseline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생성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6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none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@AllArgsConstructor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kern="120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모든 필드 값을 파라미터로 받는 생성자 </a:t>
                      </a:r>
                      <a:r>
                        <a:rPr lang="ko-KR" altLang="en-US" sz="1600" b="0" i="0" u="none" kern="1200" baseline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생성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8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</a:t>
                      </a:r>
                      <a:r>
                        <a:rPr lang="en-US" altLang="ko-KR" sz="1600" u="none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RequiredArgsConstructor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u="none"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final</a:t>
                      </a:r>
                      <a:r>
                        <a:rPr lang="ko-KR" altLang="en-US" sz="1600" b="0" i="0" u="none" kern="120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이나 </a:t>
                      </a:r>
                      <a:r>
                        <a:rPr lang="en-US" altLang="ko-KR" sz="1600" u="none">
                          <a:solidFill>
                            <a:srgbClr val="FF0000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@NonNull</a:t>
                      </a:r>
                      <a:r>
                        <a:rPr lang="ko-KR" altLang="en-US" sz="1600" b="0" i="0" u="none" kern="120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인 필드 값만 파라미터로 받는 생성자</a:t>
                      </a:r>
                      <a:r>
                        <a:rPr lang="ko-KR" altLang="en-US" sz="1600" b="0" i="0" u="none" kern="1200" baseline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생성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@ToString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객체를 문자열로 </a:t>
                      </a:r>
                      <a:r>
                        <a:rPr lang="en-US" altLang="ko-KR" sz="160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return</a:t>
                      </a:r>
                      <a:r>
                        <a:rPr lang="ko-KR" altLang="en-US" sz="160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하는 메서드 생성</a:t>
                      </a:r>
                      <a:r>
                        <a:rPr lang="en-US" altLang="ko-KR" sz="160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특정</a:t>
                      </a:r>
                      <a:r>
                        <a:rPr lang="ko-KR" altLang="en-US" sz="1600" kern="1200" baseline="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600" kern="1200" baseline="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field</a:t>
                      </a:r>
                      <a:r>
                        <a:rPr lang="ko-KR" altLang="en-US" sz="1600" kern="1200" baseline="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를 제외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600" dirty="0"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exclude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=</a:t>
                      </a:r>
                      <a:r>
                        <a:rPr lang="en-US" altLang="ko-KR" sz="1600" dirty="0"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"password")</a:t>
                      </a:r>
                      <a:endParaRPr lang="ko-KR" altLang="en-US" sz="1600" u="none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kern="120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@EqualsAndHashCode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equals(),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hashcode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()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메서드 생성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부모</a:t>
                      </a:r>
                      <a:r>
                        <a:rPr lang="ko-KR" altLang="en-US" sz="1600" kern="1200" baseline="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의 </a:t>
                      </a:r>
                      <a:r>
                        <a:rPr lang="ko-KR" altLang="en-US" sz="1600" kern="1200" baseline="0" dirty="0" err="1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필드값들도</a:t>
                      </a:r>
                      <a:r>
                        <a:rPr lang="ko-KR" altLang="en-US" sz="1600" kern="1200" baseline="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동일한지 체크여부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callSuper</a:t>
                      </a:r>
                      <a:r>
                        <a:rPr lang="en-US" altLang="ko-KR" sz="1600" b="1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endParaRPr lang="ko-KR" altLang="en-US" sz="1600" u="none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@Data</a:t>
                      </a:r>
                      <a:endParaRPr lang="ko-KR" altLang="en-US" sz="160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@Getter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,</a:t>
                      </a:r>
                      <a:r>
                        <a:rPr lang="en-US" altLang="ko-KR" sz="1600" dirty="0"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@Setter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,</a:t>
                      </a:r>
                      <a:r>
                        <a:rPr lang="en-US" altLang="ko-KR" sz="1600" dirty="0"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@RequiredArgsConstructor,@ToString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, </a:t>
                      </a:r>
                      <a:r>
                        <a:rPr lang="en-US" altLang="ko-KR" sz="1600" dirty="0"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@EqualsAndHashCode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endParaRPr lang="ko-KR" altLang="en-US" sz="1600" u="none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8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@Builder</a:t>
                      </a:r>
                      <a:endParaRPr lang="ko-KR" altLang="en-US" sz="1600" u="none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600" u="none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빌더패턴</a:t>
                      </a:r>
                      <a:r>
                        <a:rPr lang="ko-KR" altLang="en-US" sz="160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 사용가능한 코드생성</a:t>
                      </a:r>
                      <a:r>
                        <a:rPr lang="en-US" altLang="ko-KR" sz="160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1600" u="none" dirty="0" err="1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체이닝코드</a:t>
                      </a:r>
                      <a:r>
                        <a:rPr lang="en-US" altLang="ko-KR" sz="160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CarVO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car2 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CarVO.</a:t>
                      </a:r>
                      <a:r>
                        <a:rPr lang="en-US" altLang="ko-KR" sz="1400" b="0" i="1" kern="1200" dirty="0" err="1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builder</a:t>
                      </a:r>
                      <a:r>
                        <a:rPr lang="en-US" altLang="ko-KR" sz="1400" b="0" i="1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().model("BMW520d").price(6000).company("BMW").build();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4997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문자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출력하기 </a:t>
            </a:r>
            <a:r>
              <a:rPr lang="en-US" altLang="ko-KR" sz="2400" b="1" dirty="0"/>
              <a:t>– </a:t>
            </a:r>
            <a:r>
              <a:rPr lang="en-US" altLang="ko-KR" sz="2400" b="1" dirty="0" err="1"/>
              <a:t>th:text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th:utext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endParaRPr lang="en-US" altLang="ko-KR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4633687"/>
            <a:ext cx="7772400" cy="88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931347"/>
            <a:ext cx="7098583" cy="234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3586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반복 출력하기 </a:t>
            </a:r>
            <a:r>
              <a:rPr lang="en-US" altLang="ko-KR" sz="2400" b="1"/>
              <a:t>– th:each</a:t>
            </a:r>
          </a:p>
          <a:p>
            <a:pPr lvl="1">
              <a:lnSpc>
                <a:spcPct val="150000"/>
              </a:lnSpc>
            </a:pPr>
            <a:endParaRPr lang="en-US" altLang="ko-KR" sz="2000" b="1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943100"/>
            <a:ext cx="57867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2" y="4149445"/>
            <a:ext cx="6643688" cy="222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66936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반복 출력하기 </a:t>
            </a:r>
            <a:r>
              <a:rPr lang="en-US" altLang="ko-KR" sz="2400" b="1"/>
              <a:t>– th:each</a:t>
            </a:r>
          </a:p>
          <a:p>
            <a:pPr lvl="1">
              <a:lnSpc>
                <a:spcPct val="150000"/>
              </a:lnSpc>
            </a:pPr>
            <a:r>
              <a:rPr lang="ko-KR" altLang="en-US" sz="2000" b="1"/>
              <a:t>현재 상태에 대한 속성들 </a:t>
            </a:r>
            <a:r>
              <a:rPr lang="en-US" altLang="ko-KR" sz="2000" b="1"/>
              <a:t>: index, count, size, first/last, odd/even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37" y="2461204"/>
            <a:ext cx="6617859" cy="278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73" y="2461204"/>
            <a:ext cx="4916487" cy="841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5450" y="5144075"/>
            <a:ext cx="9747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&lt;tr th:each=</a:t>
            </a:r>
            <a:r>
              <a:rPr lang="en-US" altLang="ko-KR" i="1"/>
              <a:t>"board, boardState2:${boardlist}" </a:t>
            </a:r>
          </a:p>
          <a:p>
            <a:r>
              <a:rPr lang="en-US" altLang="ko-KR"/>
              <a:t>     th:class=</a:t>
            </a:r>
            <a:r>
              <a:rPr lang="en-US" altLang="ko-KR" i="1"/>
              <a:t>"${boardState2.odd}? 'myclass' "</a:t>
            </a:r>
          </a:p>
          <a:p>
            <a:r>
              <a:rPr lang="en-US" altLang="ko-KR"/>
              <a:t>     th:classappend= </a:t>
            </a:r>
            <a:r>
              <a:rPr lang="en-US" altLang="ko-KR" i="1"/>
              <a:t>"${ (boardState2.last or boardState2.first?'myclass2':'') +</a:t>
            </a:r>
          </a:p>
          <a:p>
            <a:r>
              <a:rPr lang="en-US" altLang="ko-KR" i="1"/>
              <a:t>                                  (boardState2.count == 5?'myclass2':'') }"&gt;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01581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지역변수</a:t>
            </a:r>
            <a:r>
              <a:rPr lang="en-US" altLang="ko-KR" sz="2400" b="1"/>
              <a:t> </a:t>
            </a:r>
            <a:r>
              <a:rPr lang="ko-KR" altLang="en-US" sz="2400" b="1"/>
              <a:t>선언과 제어처리</a:t>
            </a:r>
            <a:r>
              <a:rPr lang="en-US" altLang="ko-KR" sz="2400" b="1"/>
              <a:t>  - with, 3</a:t>
            </a:r>
            <a:r>
              <a:rPr lang="ko-KR" altLang="en-US" sz="2400" b="1"/>
              <a:t>항연산자</a:t>
            </a:r>
            <a:r>
              <a:rPr lang="en-US" altLang="ko-KR" sz="2400" b="1"/>
              <a:t>, if ~ unless</a:t>
            </a:r>
            <a:r>
              <a:rPr lang="en-US" altLang="ko-KR" sz="2000" b="1"/>
              <a:t> </a:t>
            </a:r>
            <a:endParaRPr lang="en-US" altLang="ko-KR" sz="2400" b="1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832859"/>
            <a:ext cx="5988050" cy="44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0663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인라인 스타일 </a:t>
            </a:r>
            <a:r>
              <a:rPr lang="en-US" altLang="ko-KR" sz="2400" b="1"/>
              <a:t>– JavaScript</a:t>
            </a:r>
            <a:r>
              <a:rPr lang="ko-KR" altLang="en-US" sz="2400" b="1"/>
              <a:t>와 </a:t>
            </a:r>
            <a:r>
              <a:rPr lang="en-US" altLang="ko-KR" sz="2400" b="1"/>
              <a:t>HTML  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4414026"/>
            <a:ext cx="4724400" cy="156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918081"/>
            <a:ext cx="7954963" cy="201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729" y="3485755"/>
            <a:ext cx="3618797" cy="204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1D0AE1-F56F-AE79-B06C-C5DA62B6C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419" y="1223726"/>
            <a:ext cx="5125516" cy="1567674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B31F3EC5-53C1-FBF2-57E1-71546AFB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1521302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/>
              </a:rPr>
              <a:t>&lt;script type="text/javascript" th:inline="javascript"&gt; var data = /*[[${data}]]*/ {}; var list = /*[[${list}]]*/ []; &lt;/script&gt;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9CC64-AADC-891D-9D16-48DB1DE4BF5C}"/>
              </a:ext>
            </a:extLst>
          </p:cNvPr>
          <p:cNvSpPr txBox="1"/>
          <p:nvPr/>
        </p:nvSpPr>
        <p:spPr>
          <a:xfrm>
            <a:off x="3068031" y="5701097"/>
            <a:ext cx="7648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&lt;script type="text/</a:t>
            </a:r>
            <a:r>
              <a:rPr lang="en-US" altLang="ko-KR" dirty="0" err="1">
                <a:solidFill>
                  <a:srgbClr val="FF0000"/>
                </a:solidFill>
              </a:rPr>
              <a:t>javascript</a:t>
            </a:r>
            <a:r>
              <a:rPr lang="en-US" altLang="ko-KR" dirty="0">
                <a:solidFill>
                  <a:srgbClr val="FF0000"/>
                </a:solidFill>
              </a:rPr>
              <a:t>" </a:t>
            </a:r>
            <a:r>
              <a:rPr lang="en-US" altLang="ko-KR" dirty="0" err="1">
                <a:solidFill>
                  <a:srgbClr val="FF0000"/>
                </a:solidFill>
              </a:rPr>
              <a:t>th:inline</a:t>
            </a:r>
            <a:r>
              <a:rPr lang="en-US" altLang="ko-KR" dirty="0">
                <a:solidFill>
                  <a:srgbClr val="FF0000"/>
                </a:solidFill>
              </a:rPr>
              <a:t>="</a:t>
            </a:r>
            <a:r>
              <a:rPr lang="en-US" altLang="ko-KR" dirty="0" err="1">
                <a:solidFill>
                  <a:srgbClr val="FF0000"/>
                </a:solidFill>
              </a:rPr>
              <a:t>javascript</a:t>
            </a:r>
            <a:r>
              <a:rPr lang="en-US" altLang="ko-KR" dirty="0">
                <a:solidFill>
                  <a:srgbClr val="FF0000"/>
                </a:solidFill>
              </a:rPr>
              <a:t>"&gt;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var data = /*[[${data}]]*/ {};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var list = /*[[${list}]]*/ [];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&lt;/script&gt;</a:t>
            </a:r>
            <a:r>
              <a:rPr lang="ko-KR" altLang="en-US" dirty="0">
                <a:solidFill>
                  <a:srgbClr val="FF0000"/>
                </a:solidFill>
              </a:rPr>
              <a:t>　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E6B50-D786-FE42-5722-3991221584B2}"/>
              </a:ext>
            </a:extLst>
          </p:cNvPr>
          <p:cNvSpPr txBox="1"/>
          <p:nvPr/>
        </p:nvSpPr>
        <p:spPr>
          <a:xfrm>
            <a:off x="6892414" y="6236122"/>
            <a:ext cx="458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/*[[${</a:t>
            </a:r>
            <a:r>
              <a:rPr lang="ko-KR" altLang="en-US" dirty="0"/>
              <a:t>모델 데이터</a:t>
            </a:r>
            <a:r>
              <a:rPr lang="en-US" altLang="ko-KR" dirty="0"/>
              <a:t>}]]*/ [</a:t>
            </a:r>
            <a:r>
              <a:rPr lang="ko-KR" altLang="en-US" dirty="0"/>
              <a:t>없는 경우 기본값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848ED2-6345-FCBF-498D-C08EB0517290}"/>
              </a:ext>
            </a:extLst>
          </p:cNvPr>
          <p:cNvSpPr txBox="1"/>
          <p:nvPr/>
        </p:nvSpPr>
        <p:spPr>
          <a:xfrm>
            <a:off x="8930177" y="5740779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ko-KR" altLang="en-US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주석과 </a:t>
            </a:r>
            <a:r>
              <a:rPr lang="en-US" altLang="ko-KR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inline </a:t>
            </a:r>
            <a:r>
              <a:rPr lang="ko-KR" altLang="en-US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사이에 </a:t>
            </a:r>
            <a:r>
              <a:rPr lang="ko-KR" altLang="en-US" sz="1800" b="1" dirty="0" err="1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공백없기</a:t>
            </a:r>
            <a:r>
              <a:rPr lang="ko-KR" altLang="en-US" sz="1800" b="1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69552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076995"/>
            <a:ext cx="6991602" cy="333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794840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Basic Objects(</a:t>
            </a:r>
            <a:r>
              <a:rPr lang="ko-KR" altLang="en-US" sz="2400" b="1"/>
              <a:t>표현식 기본 객체</a:t>
            </a:r>
            <a:r>
              <a:rPr lang="en-US" altLang="ko-KR" sz="2400" b="1"/>
              <a:t>)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991246"/>
            <a:ext cx="3387045" cy="198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1740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Simple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expressions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Variable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Expressions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: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okieRun Regular" panose="020B0600000101010101" pitchFamily="50" charset="-127"/>
                <a:ea typeface="Ubuntu"/>
                <a:cs typeface="굴림" pitchFamily="50" charset="-127"/>
              </a:rPr>
              <a:t> 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707070"/>
                </a:solidFill>
                <a:effectLst/>
                <a:latin typeface="Arial Unicode MS" pitchFamily="50" charset="-127"/>
                <a:ea typeface="Ubuntu Mono"/>
                <a:cs typeface="굴림" pitchFamily="50" charset="-127"/>
              </a:rPr>
              <a:t>${...}</a:t>
            </a:r>
            <a:endParaRPr kumimoji="1" lang="ko-KR" altLang="ko-K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itchFamily="50" charset="-127"/>
              <a:ea typeface="Ubuntu"/>
              <a:cs typeface="굴림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Selection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Variable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Expressions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: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okieRun Regular" panose="020B0600000101010101" pitchFamily="50" charset="-127"/>
                <a:ea typeface="Ubuntu"/>
                <a:cs typeface="굴림" pitchFamily="50" charset="-127"/>
              </a:rPr>
              <a:t> 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707070"/>
                </a:solidFill>
                <a:effectLst/>
                <a:latin typeface="Arial Unicode MS" pitchFamily="50" charset="-127"/>
                <a:ea typeface="Ubuntu Mono"/>
                <a:cs typeface="굴림" pitchFamily="50" charset="-127"/>
              </a:rPr>
              <a:t>*{...}</a:t>
            </a:r>
            <a:endParaRPr kumimoji="1" lang="ko-KR" altLang="ko-K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itchFamily="50" charset="-127"/>
              <a:ea typeface="Ubuntu"/>
              <a:cs typeface="굴림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Message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Expressions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: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okieRun Regular" panose="020B0600000101010101" pitchFamily="50" charset="-127"/>
                <a:ea typeface="Ubuntu"/>
                <a:cs typeface="굴림" pitchFamily="50" charset="-127"/>
              </a:rPr>
              <a:t> 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707070"/>
                </a:solidFill>
                <a:effectLst/>
                <a:latin typeface="Arial Unicode MS" pitchFamily="50" charset="-127"/>
                <a:ea typeface="Ubuntu Mono"/>
                <a:cs typeface="굴림" pitchFamily="50" charset="-127"/>
              </a:rPr>
              <a:t>#{...}</a:t>
            </a:r>
            <a:endParaRPr kumimoji="1" lang="ko-KR" altLang="ko-K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itchFamily="50" charset="-127"/>
              <a:ea typeface="Ubuntu"/>
              <a:cs typeface="굴림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Link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 URL </a:t>
            </a: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Expressions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: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okieRun Regular" panose="020B0600000101010101" pitchFamily="50" charset="-127"/>
                <a:ea typeface="Ubuntu"/>
                <a:cs typeface="굴림" pitchFamily="50" charset="-127"/>
              </a:rPr>
              <a:t> 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707070"/>
                </a:solidFill>
                <a:effectLst/>
                <a:latin typeface="Arial Unicode MS" pitchFamily="50" charset="-127"/>
                <a:ea typeface="Ubuntu Mono"/>
                <a:cs typeface="굴림" pitchFamily="50" charset="-127"/>
              </a:rPr>
              <a:t>@{...}</a:t>
            </a:r>
            <a:endParaRPr kumimoji="1" lang="ko-KR" altLang="ko-K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itchFamily="50" charset="-127"/>
              <a:ea typeface="Ubuntu"/>
              <a:cs typeface="굴림" pitchFamily="50" charset="-127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Fragment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 </a:t>
            </a:r>
            <a:r>
              <a:rPr kumimoji="1" lang="ko-KR" altLang="ko-KR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Expressions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굴림" pitchFamily="50" charset="-127"/>
                <a:ea typeface="Ubuntu"/>
                <a:cs typeface="굴림" pitchFamily="50" charset="-127"/>
              </a:rPr>
              <a:t>:</a:t>
            </a:r>
            <a:r>
              <a:rPr kumimoji="1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okieRun Regular" panose="020B0600000101010101" pitchFamily="50" charset="-127"/>
                <a:ea typeface="Ubuntu"/>
                <a:cs typeface="굴림" pitchFamily="50" charset="-127"/>
              </a:rPr>
              <a:t> </a:t>
            </a:r>
            <a:r>
              <a:rPr kumimoji="1" lang="ko-KR" altLang="ko-KR" sz="1000" b="1" i="0" u="none" strike="noStrike" cap="none" normalizeH="0" baseline="0" dirty="0">
                <a:ln>
                  <a:noFill/>
                </a:ln>
                <a:solidFill>
                  <a:srgbClr val="707070"/>
                </a:solidFill>
                <a:effectLst/>
                <a:latin typeface="Arial Unicode MS" pitchFamily="50" charset="-127"/>
                <a:ea typeface="Ubuntu Mono"/>
                <a:cs typeface="굴림" pitchFamily="50" charset="-127"/>
              </a:rPr>
              <a:t>~{...}</a:t>
            </a:r>
            <a:endParaRPr kumimoji="1" lang="ko-KR" altLang="ko-KR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굴림" pitchFamily="50" charset="-127"/>
              <a:ea typeface="Ubuntu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FCA4E-2013-0CB7-F7C3-F64B58EE2BEC}"/>
              </a:ext>
            </a:extLst>
          </p:cNvPr>
          <p:cNvSpPr txBox="1"/>
          <p:nvPr/>
        </p:nvSpPr>
        <p:spPr>
          <a:xfrm>
            <a:off x="895350" y="5551923"/>
            <a:ext cx="11036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스프링 부트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3.0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아래 버전에서는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request,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responese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, session,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servletContext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, locale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객체들을 제공했지만 </a:t>
            </a:r>
            <a:endParaRPr lang="en-US" altLang="ko-KR" b="0" i="0" dirty="0">
              <a:solidFill>
                <a:srgbClr val="555555"/>
              </a:solidFill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위 버전부터는 지원을 하지 않는다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그렇기 때문에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Controller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Model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 저장을 해서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view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넘겨줘야 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  <a:endParaRPr lang="en-US" altLang="ko-KR" dirty="0">
              <a:solidFill>
                <a:srgbClr val="555555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（ </a:t>
            </a:r>
            <a:r>
              <a:rPr lang="ko-KR" altLang="en-US" sz="1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현재 </a:t>
            </a:r>
            <a:r>
              <a:rPr lang="en-US" altLang="ko-KR" sz="1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session, </a:t>
            </a:r>
            <a:r>
              <a:rPr lang="en-US" altLang="ko-KR" sz="1800" u="sng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param</a:t>
            </a:r>
            <a:r>
              <a:rPr lang="en-US" altLang="ko-KR" sz="1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정상</a:t>
            </a:r>
            <a:r>
              <a:rPr lang="ko-KR" alt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）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9778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99" y="1863902"/>
            <a:ext cx="8432801" cy="4128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47470" y="4845566"/>
            <a:ext cx="6631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&lt;p th:if=</a:t>
            </a:r>
            <a:r>
              <a:rPr lang="en-US" altLang="ko-KR" i="1"/>
              <a:t>"${ not </a:t>
            </a:r>
            <a:r>
              <a:rPr lang="en-US" altLang="ko-KR" i="1">
                <a:solidFill>
                  <a:srgbClr val="FF0000"/>
                </a:solidFill>
              </a:rPr>
              <a:t>#lists.isEmpty</a:t>
            </a:r>
            <a:r>
              <a:rPr lang="en-US" altLang="ko-KR" i="1"/>
              <a:t>( blist.result) }"&gt; </a:t>
            </a:r>
            <a:r>
              <a:rPr lang="ko-KR" altLang="en-US" i="1"/>
              <a:t>값이있다</a:t>
            </a:r>
            <a:r>
              <a:rPr lang="en-US" altLang="ko-KR" i="1"/>
              <a:t>. &lt;/p&gt;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9920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834177"/>
            <a:ext cx="9615404" cy="460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5967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8" y="1930784"/>
            <a:ext cx="9390921" cy="43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688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74850"/>
            <a:ext cx="9590088" cy="411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619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842656" y="105748"/>
            <a:ext cx="45913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junit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Junit Test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7" y="1827925"/>
            <a:ext cx="6475679" cy="349397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4046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5" y="1810996"/>
            <a:ext cx="6666455" cy="490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4012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2047585"/>
            <a:ext cx="106394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54453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9" y="1929362"/>
            <a:ext cx="10118725" cy="428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7944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939635"/>
            <a:ext cx="106299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8252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16" y="1959710"/>
            <a:ext cx="10353675" cy="271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2205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Expression Utility Objects(</a:t>
            </a:r>
            <a:r>
              <a:rPr lang="ko-KR" altLang="en-US" sz="2400" b="1"/>
              <a:t>표현식 유틸 객체</a:t>
            </a:r>
            <a:r>
              <a:rPr lang="en-US" altLang="ko-KR" sz="2400" b="1"/>
              <a:t>)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766082"/>
            <a:ext cx="5029718" cy="180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632200"/>
            <a:ext cx="5210516" cy="229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65" y="3568700"/>
            <a:ext cx="4111165" cy="293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7146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링크처리</a:t>
            </a:r>
            <a:endParaRPr lang="en-US" altLang="ko-KR" sz="2400" b="1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/>
              <a:t>절대경로 </a:t>
            </a:r>
            <a:r>
              <a:rPr lang="en-US" altLang="ko-KR" sz="2000" b="1"/>
              <a:t>: @{/to/something}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/>
              <a:t>같은</a:t>
            </a:r>
            <a:r>
              <a:rPr lang="en-US" altLang="ko-KR" sz="2000" b="1"/>
              <a:t>context </a:t>
            </a:r>
            <a:r>
              <a:rPr lang="ko-KR" altLang="en-US" sz="2000" b="1"/>
              <a:t>상대경로   </a:t>
            </a:r>
            <a:r>
              <a:rPr lang="en-US" altLang="ko-KR" sz="2000" b="1"/>
              <a:t>: @{something}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/>
              <a:t>다른</a:t>
            </a:r>
            <a:r>
              <a:rPr lang="en-US" altLang="ko-KR" sz="2000" b="1"/>
              <a:t>context </a:t>
            </a:r>
            <a:r>
              <a:rPr lang="ko-KR" altLang="en-US" sz="2000" b="1"/>
              <a:t>상대경로   </a:t>
            </a:r>
            <a:r>
              <a:rPr lang="en-US" altLang="ko-KR" sz="2000" b="1"/>
              <a:t>: @{~/path/to/something}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/>
              <a:t>파라메터 전달</a:t>
            </a:r>
            <a:r>
              <a:rPr lang="ko-KR" altLang="en-US" sz="2400" b="1"/>
              <a:t> </a:t>
            </a:r>
            <a:endParaRPr lang="en-US" altLang="ko-KR" sz="2400" b="1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806825"/>
            <a:ext cx="926465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7719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레이아웃 기능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en-US" altLang="ko-KR" sz="2000" b="1" dirty="0"/>
              <a:t>layout Dialect</a:t>
            </a:r>
            <a:r>
              <a:rPr lang="ko-KR" altLang="en-US" sz="2000" b="1" dirty="0"/>
              <a:t>를 이용해서 레이아웃 재생하기</a:t>
            </a:r>
            <a:endParaRPr lang="en-US" altLang="ko-KR" sz="2000" b="1" dirty="0"/>
          </a:p>
          <a:p>
            <a:pPr lvl="1">
              <a:lnSpc>
                <a:spcPct val="150000"/>
              </a:lnSpc>
            </a:pPr>
            <a:r>
              <a:rPr lang="ko-KR" altLang="en-US" sz="2000" dirty="0"/>
              <a:t>하나의</a:t>
            </a:r>
            <a:r>
              <a:rPr lang="en-US" altLang="ko-KR" sz="2000" dirty="0"/>
              <a:t> </a:t>
            </a:r>
            <a:r>
              <a:rPr lang="ko-KR" altLang="en-US" sz="2000" dirty="0"/>
              <a:t>레이아웃을 작성하고 이를 상속하여 다른 페이지에서 </a:t>
            </a:r>
            <a:r>
              <a:rPr lang="ko-KR" altLang="en-US" sz="2000" dirty="0" err="1"/>
              <a:t>사용가능하다</a:t>
            </a:r>
            <a:r>
              <a:rPr lang="en-US" altLang="ko-KR" sz="20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000" dirty="0"/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&lt;dependency&gt;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   &lt;</a:t>
            </a:r>
            <a:r>
              <a:rPr lang="en-US" altLang="ko-KR" sz="2000" dirty="0" err="1"/>
              <a:t>groupId</a:t>
            </a:r>
            <a:r>
              <a:rPr lang="en-US" altLang="ko-KR" sz="2000" dirty="0"/>
              <a:t>&gt;</a:t>
            </a:r>
            <a:r>
              <a:rPr lang="en-US" altLang="ko-KR" sz="2000" dirty="0" err="1"/>
              <a:t>nz.net.ultraq.thymeleaf</a:t>
            </a:r>
            <a:r>
              <a:rPr lang="en-US" altLang="ko-KR" sz="2000" dirty="0"/>
              <a:t>&lt;/</a:t>
            </a:r>
            <a:r>
              <a:rPr lang="en-US" altLang="ko-KR" sz="2000" dirty="0" err="1"/>
              <a:t>groupId</a:t>
            </a:r>
            <a:r>
              <a:rPr lang="en-US" altLang="ko-KR" sz="2000" dirty="0"/>
              <a:t>&gt;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    &lt;</a:t>
            </a:r>
            <a:r>
              <a:rPr lang="en-US" altLang="ko-KR" sz="2000" dirty="0" err="1"/>
              <a:t>artifactId</a:t>
            </a:r>
            <a:r>
              <a:rPr lang="en-US" altLang="ko-KR" sz="2000" dirty="0"/>
              <a:t>&gt;</a:t>
            </a:r>
            <a:r>
              <a:rPr lang="en-US" altLang="ko-KR" sz="2000" dirty="0" err="1"/>
              <a:t>thymeleaf</a:t>
            </a:r>
            <a:r>
              <a:rPr lang="en-US" altLang="ko-KR" sz="2000" dirty="0"/>
              <a:t>-layout-dialect&lt;/</a:t>
            </a:r>
            <a:r>
              <a:rPr lang="en-US" altLang="ko-KR" sz="2000" dirty="0" err="1"/>
              <a:t>artifactId</a:t>
            </a:r>
            <a:r>
              <a:rPr lang="en-US" altLang="ko-KR" sz="2000" dirty="0"/>
              <a:t>&gt;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/>
              <a:t>&lt;/dependency&gt;</a:t>
            </a:r>
          </a:p>
          <a:p>
            <a:pPr lvl="2">
              <a:lnSpc>
                <a:spcPct val="150000"/>
              </a:lnSpc>
            </a:pP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498600" y="5683250"/>
            <a:ext cx="6272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\</a:t>
            </a:r>
            <a:r>
              <a:rPr lang="en-US" altLang="ko-KR" dirty="0" err="1"/>
              <a:t>src</a:t>
            </a:r>
            <a:r>
              <a:rPr lang="en-US" altLang="ko-KR" dirty="0"/>
              <a:t>\main\resources\templates\fragments\header.html</a:t>
            </a:r>
          </a:p>
          <a:p>
            <a:r>
              <a:rPr lang="en-US" altLang="ko-KR" dirty="0"/>
              <a:t>\</a:t>
            </a:r>
            <a:r>
              <a:rPr lang="en-US" altLang="ko-KR" dirty="0" err="1"/>
              <a:t>src</a:t>
            </a:r>
            <a:r>
              <a:rPr lang="en-US" altLang="ko-KR" dirty="0"/>
              <a:t>\main\resources\templates\fragments\footer.html</a:t>
            </a:r>
            <a:endParaRPr lang="ko-KR" altLang="en-US" dirty="0"/>
          </a:p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47F5CF7-A9A4-C494-9BF7-168FAC905BB5}"/>
                  </a:ext>
                </a:extLst>
              </p14:cNvPr>
              <p14:cNvContentPartPr/>
              <p14:nvPr/>
            </p14:nvContentPartPr>
            <p14:xfrm>
              <a:off x="7020400" y="4338400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47F5CF7-A9A4-C494-9BF7-168FAC905B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1400" y="432940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9C66E86-6B53-C469-2CC5-7EC31F740977}"/>
              </a:ext>
            </a:extLst>
          </p:cNvPr>
          <p:cNvCxnSpPr/>
          <p:nvPr/>
        </p:nvCxnSpPr>
        <p:spPr>
          <a:xfrm flipH="1">
            <a:off x="10629900" y="1422400"/>
            <a:ext cx="449691" cy="711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0A22CE-B437-E79E-A23F-9AF23441BFFC}"/>
              </a:ext>
            </a:extLst>
          </p:cNvPr>
          <p:cNvGrpSpPr/>
          <p:nvPr/>
        </p:nvGrpSpPr>
        <p:grpSpPr>
          <a:xfrm>
            <a:off x="10528220" y="1435100"/>
            <a:ext cx="740160" cy="691920"/>
            <a:chOff x="10528220" y="1435100"/>
            <a:chExt cx="74016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BC074B3-43ED-FBB0-DA31-770172D31738}"/>
                    </a:ext>
                  </a:extLst>
                </p14:cNvPr>
                <p14:cNvContentPartPr/>
                <p14:nvPr/>
              </p14:nvContentPartPr>
              <p14:xfrm>
                <a:off x="10661420" y="1435100"/>
                <a:ext cx="438480" cy="6919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BC074B3-43ED-FBB0-DA31-770172D317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655300" y="1428980"/>
                  <a:ext cx="45072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3B6B954-1CE6-D1DC-E2F7-594E62DA7553}"/>
                    </a:ext>
                  </a:extLst>
                </p14:cNvPr>
                <p14:cNvContentPartPr/>
                <p14:nvPr/>
              </p14:nvContentPartPr>
              <p14:xfrm>
                <a:off x="10528220" y="1485860"/>
                <a:ext cx="740160" cy="6328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3B6B954-1CE6-D1DC-E2F7-594E62DA755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22100" y="1479740"/>
                  <a:ext cx="752400" cy="64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820825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359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레이아웃 기능 </a:t>
            </a:r>
            <a:r>
              <a:rPr lang="en-US" altLang="ko-KR" sz="2400" b="1" dirty="0"/>
              <a:t>: layout/layout1.html </a:t>
            </a:r>
            <a:r>
              <a:rPr lang="ko-KR" altLang="en-US" sz="2400" b="1" dirty="0"/>
              <a:t>작성</a:t>
            </a:r>
            <a:endParaRPr lang="en-US" altLang="ko-KR" sz="2400" b="1" dirty="0"/>
          </a:p>
          <a:p>
            <a:endParaRPr lang="en-US" altLang="ko-KR" sz="1600" dirty="0"/>
          </a:p>
          <a:p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&lt;html </a:t>
            </a:r>
            <a:r>
              <a:rPr lang="en-US" altLang="ko-KR" sz="1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xmlns:th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6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"http://www.thymeleaf.org"  </a:t>
            </a:r>
            <a:r>
              <a:rPr lang="en-US" altLang="ko-KR" sz="1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xmlns:layout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6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"http://www.ultraq.net.nz/thymeleaf/layout"&gt;</a:t>
            </a:r>
          </a:p>
          <a:p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&lt;link </a:t>
            </a:r>
            <a:r>
              <a:rPr lang="en-US" altLang="ko-KR" sz="1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rel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6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"stylesheet"</a:t>
            </a:r>
          </a:p>
          <a:p>
            <a:r>
              <a:rPr lang="en-US" altLang="ko-KR" sz="1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href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6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"https://maxcdn.bootstrapcdn.com/bootstrap/3.3.6/</a:t>
            </a:r>
            <a:r>
              <a:rPr lang="en-US" altLang="ko-KR" sz="16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css</a:t>
            </a:r>
            <a:r>
              <a:rPr lang="en-US" altLang="ko-KR" sz="16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/bootstrap.min.css" /&gt;</a:t>
            </a:r>
          </a:p>
          <a:p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&lt;script </a:t>
            </a:r>
            <a:r>
              <a:rPr lang="en-US" altLang="ko-KR" sz="1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src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6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"https://code.jquery.com/jquery-2.2.4.min.js"&gt;&lt;/script&gt;</a:t>
            </a:r>
          </a:p>
          <a:p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&lt;script </a:t>
            </a:r>
            <a:r>
              <a:rPr lang="en-US" altLang="ko-KR" sz="1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src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16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"https://maxcdn.bootstrapcdn.com/bootstrap/3.3.6/</a:t>
            </a:r>
            <a:r>
              <a:rPr lang="en-US" altLang="ko-KR" sz="16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js</a:t>
            </a:r>
            <a:r>
              <a:rPr lang="en-US" altLang="ko-KR" sz="16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/bootstrap.min.js"&gt;&lt;/script&gt;</a:t>
            </a:r>
          </a:p>
          <a:p>
            <a:endParaRPr lang="en-US" altLang="ko-KR" sz="1600" i="1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&lt;</a:t>
            </a:r>
            <a:r>
              <a:rPr lang="en-US" altLang="ko-KR" sz="1600" dirty="0" err="1"/>
              <a:t>th:block</a:t>
            </a:r>
            <a:r>
              <a:rPr lang="en-US" altLang="ko-KR" sz="1600" dirty="0"/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layout:fragment</a:t>
            </a:r>
            <a:r>
              <a:rPr lang="en-US" altLang="ko-KR" sz="1600" dirty="0">
                <a:solidFill>
                  <a:srgbClr val="FF0000"/>
                </a:solidFill>
              </a:rPr>
              <a:t>="style1</a:t>
            </a:r>
            <a:r>
              <a:rPr lang="en-US" altLang="ko-KR" sz="1600" dirty="0"/>
              <a:t>"&gt;&lt;/</a:t>
            </a:r>
            <a:r>
              <a:rPr lang="en-US" altLang="ko-KR" sz="1600" dirty="0" err="1"/>
              <a:t>th:block</a:t>
            </a:r>
            <a:r>
              <a:rPr lang="en-US" altLang="ko-KR" sz="1200" dirty="0"/>
              <a:t>&gt;&lt;!-- </a:t>
            </a:r>
            <a:r>
              <a:rPr lang="ko-KR" altLang="en-US" sz="1200" dirty="0"/>
              <a:t>하위 </a:t>
            </a:r>
            <a:r>
              <a:rPr lang="en-US" altLang="ko-KR" sz="1200" dirty="0"/>
              <a:t>HTML</a:t>
            </a:r>
            <a:r>
              <a:rPr lang="ko-KR" altLang="en-US" sz="1200" dirty="0"/>
              <a:t>에서 </a:t>
            </a:r>
            <a:r>
              <a:rPr lang="en-US" altLang="ko-KR" sz="1200" dirty="0"/>
              <a:t>CSS </a:t>
            </a:r>
            <a:r>
              <a:rPr lang="ko-KR" altLang="en-US" sz="1200" dirty="0"/>
              <a:t>재정의할 예정 </a:t>
            </a:r>
            <a:r>
              <a:rPr lang="en-US" altLang="ko-KR" sz="1200" dirty="0"/>
              <a:t>--&gt;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&lt;!-- fragment </a:t>
            </a:r>
            <a:r>
              <a:rPr lang="ko-KR" altLang="en-US" sz="1600" dirty="0"/>
              <a:t>삽입하기 </a:t>
            </a:r>
            <a:r>
              <a:rPr lang="en-US" altLang="ko-KR" sz="1600" dirty="0"/>
              <a:t>--&gt;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th:replace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"~{fragments/header::header2}"</a:t>
            </a:r>
            <a:r>
              <a:rPr lang="en-US" altLang="ko-KR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&lt;div class=</a:t>
            </a:r>
            <a:r>
              <a:rPr lang="en-US" altLang="ko-KR" sz="1600" i="1" dirty="0"/>
              <a:t>"panel panel-default" </a:t>
            </a:r>
            <a:r>
              <a:rPr lang="en-US" altLang="ko-KR" sz="1600" i="1" dirty="0" err="1">
                <a:solidFill>
                  <a:srgbClr val="FF0000"/>
                </a:solidFill>
              </a:rPr>
              <a:t>layout:fragment</a:t>
            </a:r>
            <a:r>
              <a:rPr lang="en-US" altLang="ko-KR" sz="1600" i="1" dirty="0">
                <a:solidFill>
                  <a:srgbClr val="FF0000"/>
                </a:solidFill>
              </a:rPr>
              <a:t>="content"&gt;</a:t>
            </a:r>
            <a:r>
              <a:rPr lang="en-US" altLang="ko-KR" sz="1600" i="1" dirty="0"/>
              <a:t>!!!!!!</a:t>
            </a:r>
            <a:r>
              <a:rPr lang="en-US" altLang="ko-KR" sz="1600" dirty="0"/>
              <a:t>&lt;/div</a:t>
            </a:r>
            <a:r>
              <a:rPr lang="en-US" altLang="ko-KR" sz="1200" dirty="0"/>
              <a:t>&gt;</a:t>
            </a:r>
            <a:r>
              <a:rPr lang="en-US" altLang="ko-KR" sz="1200" i="1" dirty="0"/>
              <a:t>&lt;!-- </a:t>
            </a:r>
            <a:r>
              <a:rPr lang="ko-KR" altLang="en-US" sz="1200" i="1" dirty="0"/>
              <a:t>하위 </a:t>
            </a:r>
            <a:r>
              <a:rPr lang="en-US" altLang="ko-KR" sz="1200" i="1" dirty="0"/>
              <a:t>HTML</a:t>
            </a:r>
            <a:r>
              <a:rPr lang="ko-KR" altLang="en-US" sz="1200" i="1" dirty="0"/>
              <a:t>에서 </a:t>
            </a:r>
            <a:r>
              <a:rPr lang="en-US" altLang="ko-KR" sz="1200" i="1" dirty="0"/>
              <a:t>content </a:t>
            </a:r>
            <a:r>
              <a:rPr lang="ko-KR" altLang="en-US" sz="1200" i="1" dirty="0"/>
              <a:t>재정의할 예정 </a:t>
            </a:r>
            <a:r>
              <a:rPr lang="en-US" altLang="ko-KR" sz="1200" i="1" dirty="0"/>
              <a:t>--&gt;</a:t>
            </a:r>
            <a:endParaRPr lang="en-US" altLang="ko-KR" sz="1600" i="1" dirty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altLang="ko-KR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dirty="0" err="1">
                <a:solidFill>
                  <a:srgbClr val="7F007F"/>
                </a:solidFill>
                <a:effectLst/>
                <a:latin typeface="Courier New" panose="02070309020205020404" pitchFamily="49" charset="0"/>
              </a:rPr>
              <a:t>th:replace</a:t>
            </a:r>
            <a:r>
              <a:rPr lang="en-US" altLang="ko-KR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i="1" dirty="0">
                <a:solidFill>
                  <a:srgbClr val="2A00FF"/>
                </a:solidFill>
                <a:effectLst/>
                <a:latin typeface="Courier New" panose="02070309020205020404" pitchFamily="49" charset="0"/>
              </a:rPr>
              <a:t>"~{fragments/footer::footer2}"</a:t>
            </a:r>
            <a:r>
              <a:rPr lang="en-US" altLang="ko-KR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&gt;&lt;/</a:t>
            </a:r>
            <a:r>
              <a:rPr lang="en-US" altLang="ko-KR" dirty="0">
                <a:solidFill>
                  <a:srgbClr val="3F7F7F"/>
                </a:solidFill>
                <a:effectLst/>
                <a:latin typeface="Courier New" panose="02070309020205020404" pitchFamily="49" charset="0"/>
              </a:rPr>
              <a:t>div</a:t>
            </a:r>
            <a:r>
              <a:rPr lang="en-US" altLang="ko-KR" dirty="0">
                <a:solidFill>
                  <a:srgbClr val="008080"/>
                </a:solidFill>
                <a:effectLst/>
                <a:latin typeface="Courier New" panose="020703090202050204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i="1" dirty="0"/>
              <a:t>&lt;!-- </a:t>
            </a:r>
            <a:r>
              <a:rPr lang="ko-KR" altLang="en-US" sz="1600" i="1" dirty="0"/>
              <a:t>하위 </a:t>
            </a:r>
            <a:r>
              <a:rPr lang="en-US" altLang="ko-KR" sz="1600" i="1" dirty="0"/>
              <a:t>HTML</a:t>
            </a:r>
            <a:r>
              <a:rPr lang="ko-KR" altLang="en-US" sz="1600" i="1" dirty="0"/>
              <a:t>에서 </a:t>
            </a:r>
            <a:r>
              <a:rPr lang="en-US" altLang="ko-KR" sz="1600" i="1" dirty="0" err="1"/>
              <a:t>javascript</a:t>
            </a:r>
            <a:r>
              <a:rPr lang="en-US" altLang="ko-KR" sz="1600" i="1" dirty="0"/>
              <a:t> </a:t>
            </a:r>
            <a:r>
              <a:rPr lang="ko-KR" altLang="en-US" sz="1600" i="1" dirty="0"/>
              <a:t>재정의할 예정   </a:t>
            </a:r>
            <a:r>
              <a:rPr lang="en-US" altLang="ko-KR" sz="1600" i="1" dirty="0" err="1"/>
              <a:t>th:block</a:t>
            </a:r>
            <a:r>
              <a:rPr lang="en-US" altLang="ko-KR" sz="1600" i="1" dirty="0"/>
              <a:t> </a:t>
            </a:r>
            <a:r>
              <a:rPr lang="ko-KR" altLang="en-US" sz="1600" i="1" dirty="0"/>
              <a:t>은 없어지는 태그이다 </a:t>
            </a:r>
            <a:r>
              <a:rPr lang="en-US" altLang="ko-KR" sz="1600" i="1" dirty="0"/>
              <a:t>--&gt;</a:t>
            </a:r>
          </a:p>
          <a:p>
            <a:pPr>
              <a:lnSpc>
                <a:spcPct val="150000"/>
              </a:lnSpc>
            </a:pPr>
            <a:r>
              <a:rPr lang="en-US" altLang="ko-KR" sz="1600" i="1" dirty="0"/>
              <a:t>&lt;</a:t>
            </a:r>
            <a:r>
              <a:rPr lang="en-US" altLang="ko-KR" sz="1600" i="1" dirty="0" err="1"/>
              <a:t>th:block</a:t>
            </a:r>
            <a:r>
              <a:rPr lang="en-US" altLang="ko-KR" sz="1600" i="1" dirty="0"/>
              <a:t> </a:t>
            </a:r>
            <a:r>
              <a:rPr lang="en-US" altLang="ko-KR" sz="1600" i="1" dirty="0" err="1"/>
              <a:t>layout:fragment</a:t>
            </a:r>
            <a:r>
              <a:rPr lang="en-US" altLang="ko-KR" sz="1600" i="1" dirty="0"/>
              <a:t>="script1"&gt;</a:t>
            </a:r>
          </a:p>
          <a:p>
            <a:pPr>
              <a:lnSpc>
                <a:spcPct val="150000"/>
              </a:lnSpc>
            </a:pPr>
            <a:r>
              <a:rPr lang="en-US" altLang="ko-KR" sz="1600" i="1" dirty="0"/>
              <a:t>&lt;/</a:t>
            </a:r>
            <a:r>
              <a:rPr lang="en-US" altLang="ko-KR" sz="1600" i="1" dirty="0" err="1"/>
              <a:t>th:block</a:t>
            </a:r>
            <a:r>
              <a:rPr lang="en-US" altLang="ko-KR" sz="1600" i="1" dirty="0"/>
              <a:t>&gt;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0FCA34-E89C-F0B4-7E58-1C320486D45A}"/>
              </a:ext>
            </a:extLst>
          </p:cNvPr>
          <p:cNvGrpSpPr/>
          <p:nvPr/>
        </p:nvGrpSpPr>
        <p:grpSpPr>
          <a:xfrm>
            <a:off x="11217620" y="1371740"/>
            <a:ext cx="700200" cy="620640"/>
            <a:chOff x="11217620" y="1371740"/>
            <a:chExt cx="700200" cy="6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34CBC892-359F-4EB8-0125-D7D5A596578A}"/>
                    </a:ext>
                  </a:extLst>
                </p14:cNvPr>
                <p14:cNvContentPartPr/>
                <p14:nvPr/>
              </p14:nvContentPartPr>
              <p14:xfrm>
                <a:off x="11217620" y="1383980"/>
                <a:ext cx="593640" cy="5792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34CBC892-359F-4EB8-0125-D7D5A596578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11500" y="1377860"/>
                  <a:ext cx="6058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E3DC7679-395F-45EA-BC83-DEF8F7A0FF53}"/>
                    </a:ext>
                  </a:extLst>
                </p14:cNvPr>
                <p14:cNvContentPartPr/>
                <p14:nvPr/>
              </p14:nvContentPartPr>
              <p14:xfrm>
                <a:off x="11252180" y="1371740"/>
                <a:ext cx="665640" cy="620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E3DC7679-395F-45EA-BC83-DEF8F7A0FF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46060" y="1365620"/>
                  <a:ext cx="677880" cy="6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522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레이아웃 기능 </a:t>
            </a:r>
            <a:r>
              <a:rPr lang="en-US" altLang="ko-KR" sz="2400" b="1" dirty="0"/>
              <a:t>- </a:t>
            </a:r>
            <a:r>
              <a:rPr lang="ko-KR" altLang="en-US" sz="2000" b="1" dirty="0"/>
              <a:t>레이아웃 재생하기 </a:t>
            </a:r>
            <a:endParaRPr lang="en-US" altLang="ko-KR" sz="2000" b="1" dirty="0"/>
          </a:p>
          <a:p>
            <a:r>
              <a:rPr lang="en-US" altLang="ko-KR" sz="2000" dirty="0"/>
              <a:t>&lt;!DOCTYPE html&gt;</a:t>
            </a:r>
          </a:p>
          <a:p>
            <a:r>
              <a:rPr lang="en-US" altLang="ko-KR" sz="2000" dirty="0"/>
              <a:t>&lt;html </a:t>
            </a:r>
            <a:r>
              <a:rPr lang="en-US" altLang="ko-KR" sz="2000" dirty="0" err="1"/>
              <a:t>xmlns</a:t>
            </a:r>
            <a:r>
              <a:rPr lang="en-US" altLang="ko-KR" sz="2000" dirty="0"/>
              <a:t>=</a:t>
            </a:r>
            <a:r>
              <a:rPr lang="en-US" altLang="ko-KR" sz="2000" i="1" dirty="0"/>
              <a:t>"http://www.w3.org/1999/xhtml"</a:t>
            </a:r>
          </a:p>
          <a:p>
            <a:r>
              <a:rPr lang="en-US" altLang="ko-KR" sz="2000" dirty="0"/>
              <a:t>      </a:t>
            </a:r>
            <a:r>
              <a:rPr lang="en-US" altLang="ko-KR" sz="2000" dirty="0" err="1"/>
              <a:t>xmlns:th</a:t>
            </a:r>
            <a:r>
              <a:rPr lang="en-US" altLang="ko-KR" sz="2000" dirty="0"/>
              <a:t>=</a:t>
            </a:r>
            <a:r>
              <a:rPr lang="en-US" altLang="ko-KR" sz="2000" i="1" dirty="0"/>
              <a:t>"http://www.thymeleaf.org"</a:t>
            </a:r>
          </a:p>
          <a:p>
            <a:r>
              <a:rPr lang="en-US" altLang="ko-KR" sz="2000" dirty="0"/>
              <a:t>      </a:t>
            </a:r>
            <a:r>
              <a:rPr lang="en-US" altLang="ko-KR" sz="2000" dirty="0" err="1">
                <a:solidFill>
                  <a:srgbClr val="FF0000"/>
                </a:solidFill>
              </a:rPr>
              <a:t>xmlns:layout</a:t>
            </a:r>
            <a:r>
              <a:rPr lang="en-US" altLang="ko-KR" sz="2000" dirty="0">
                <a:solidFill>
                  <a:srgbClr val="FF0000"/>
                </a:solidFill>
              </a:rPr>
              <a:t>=</a:t>
            </a:r>
            <a:r>
              <a:rPr lang="en-US" altLang="ko-KR" sz="2000" i="1" dirty="0">
                <a:solidFill>
                  <a:srgbClr val="FF0000"/>
                </a:solidFill>
              </a:rPr>
              <a:t>"http://www.ultraq.net.nz/thymeleaf/layout"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 </a:t>
            </a:r>
            <a:r>
              <a:rPr lang="en-US" altLang="ko-KR" sz="2000" dirty="0" err="1">
                <a:solidFill>
                  <a:srgbClr val="FF0000"/>
                </a:solidFill>
              </a:rPr>
              <a:t>layout:</a:t>
            </a:r>
            <a:r>
              <a:rPr lang="en-US" altLang="ko-KR" sz="2000" b="1" dirty="0" err="1">
                <a:solidFill>
                  <a:srgbClr val="FF0000"/>
                </a:solidFill>
              </a:rPr>
              <a:t>decorate</a:t>
            </a:r>
            <a:r>
              <a:rPr lang="en-US" altLang="ko-KR" sz="2000" dirty="0">
                <a:solidFill>
                  <a:srgbClr val="FF0000"/>
                </a:solidFill>
              </a:rPr>
              <a:t>=</a:t>
            </a:r>
            <a:r>
              <a:rPr lang="en-US" altLang="ko-KR" sz="2000" i="1" dirty="0">
                <a:solidFill>
                  <a:srgbClr val="FF0000"/>
                </a:solidFill>
              </a:rPr>
              <a:t>"~{/layout/layout1}"&gt;</a:t>
            </a:r>
          </a:p>
          <a:p>
            <a:endParaRPr lang="en-US" altLang="ko-KR" sz="2000" dirty="0"/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&lt;div </a:t>
            </a:r>
            <a:r>
              <a:rPr lang="en-US" altLang="ko-KR" sz="2000" dirty="0" err="1">
                <a:solidFill>
                  <a:srgbClr val="FF0000"/>
                </a:solidFill>
              </a:rPr>
              <a:t>layout:fragment</a:t>
            </a:r>
            <a:r>
              <a:rPr lang="en-US" altLang="ko-KR" sz="2000" dirty="0">
                <a:solidFill>
                  <a:srgbClr val="FF0000"/>
                </a:solidFill>
              </a:rPr>
              <a:t>=</a:t>
            </a:r>
            <a:r>
              <a:rPr lang="en-US" altLang="ko-KR" sz="2000" i="1" dirty="0">
                <a:solidFill>
                  <a:srgbClr val="FF0000"/>
                </a:solidFill>
              </a:rPr>
              <a:t>"content"&gt;</a:t>
            </a:r>
          </a:p>
          <a:p>
            <a:pPr lvl="1"/>
            <a:r>
              <a:rPr lang="en-US" altLang="ko-KR" sz="2000" dirty="0"/>
              <a:t> &lt;!-- content body </a:t>
            </a:r>
            <a:r>
              <a:rPr lang="ko-KR" altLang="en-US" sz="2000" dirty="0"/>
              <a:t>영역 </a:t>
            </a:r>
            <a:r>
              <a:rPr lang="en-US" altLang="ko-KR" sz="2000" dirty="0"/>
              <a:t>--&gt; 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&lt;/div&gt;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CDA712-7518-7EAC-3626-C05FF95B0442}"/>
              </a:ext>
            </a:extLst>
          </p:cNvPr>
          <p:cNvSpPr txBox="1"/>
          <p:nvPr/>
        </p:nvSpPr>
        <p:spPr>
          <a:xfrm>
            <a:off x="5023952" y="4679075"/>
            <a:ext cx="63594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FF"/>
                </a:solidFill>
              </a:rPr>
              <a:t>HTML</a:t>
            </a:r>
            <a:r>
              <a:rPr lang="ko-KR" altLang="en-US" dirty="0">
                <a:solidFill>
                  <a:srgbClr val="FF00FF"/>
                </a:solidFill>
              </a:rPr>
              <a:t>문서가 올바르게 만들어져 </a:t>
            </a:r>
            <a:r>
              <a:rPr lang="ko-KR" altLang="en-US" dirty="0" err="1">
                <a:solidFill>
                  <a:srgbClr val="FF00FF"/>
                </a:solidFill>
              </a:rPr>
              <a:t>있지않으면</a:t>
            </a:r>
            <a:r>
              <a:rPr lang="ko-KR" altLang="en-US" dirty="0">
                <a:solidFill>
                  <a:srgbClr val="FF00FF"/>
                </a:solidFill>
              </a:rPr>
              <a:t> </a:t>
            </a:r>
            <a:r>
              <a:rPr lang="en-US" altLang="ko-KR" dirty="0">
                <a:solidFill>
                  <a:srgbClr val="FF00FF"/>
                </a:solidFill>
              </a:rPr>
              <a:t>Layout</a:t>
            </a:r>
            <a:r>
              <a:rPr lang="ko-KR" altLang="en-US" dirty="0" err="1">
                <a:solidFill>
                  <a:srgbClr val="FF00FF"/>
                </a:solidFill>
              </a:rPr>
              <a:t>적용안됨</a:t>
            </a:r>
            <a:endParaRPr lang="en-US" altLang="ko-KR" dirty="0">
              <a:solidFill>
                <a:srgbClr val="FF00FF"/>
              </a:solidFill>
            </a:endParaRPr>
          </a:p>
          <a:p>
            <a:r>
              <a:rPr lang="en-US" altLang="ko-KR" dirty="0">
                <a:solidFill>
                  <a:srgbClr val="FF00FF"/>
                </a:solidFill>
              </a:rPr>
              <a:t>&lt;html&gt;</a:t>
            </a:r>
          </a:p>
          <a:p>
            <a:r>
              <a:rPr lang="en-US" altLang="ko-KR" dirty="0">
                <a:solidFill>
                  <a:srgbClr val="FF00FF"/>
                </a:solidFill>
              </a:rPr>
              <a:t> &lt;head&gt;&lt;/head&gt;</a:t>
            </a:r>
          </a:p>
          <a:p>
            <a:r>
              <a:rPr lang="en-US" altLang="ko-KR" dirty="0">
                <a:solidFill>
                  <a:srgbClr val="FF00FF"/>
                </a:solidFill>
              </a:rPr>
              <a:t> &lt;body&gt;&lt;/body&gt;</a:t>
            </a:r>
          </a:p>
          <a:p>
            <a:r>
              <a:rPr lang="en-US" altLang="ko-KR" dirty="0">
                <a:solidFill>
                  <a:srgbClr val="FF00FF"/>
                </a:solidFill>
              </a:rPr>
              <a:t>&lt;/html&gt;</a:t>
            </a:r>
            <a:r>
              <a:rPr lang="ko-KR" altLang="en-US" dirty="0">
                <a:solidFill>
                  <a:srgbClr val="FF00FF"/>
                </a:solidFill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C6282F-5A77-7567-B31A-6D8675C1579C}"/>
              </a:ext>
            </a:extLst>
          </p:cNvPr>
          <p:cNvGrpSpPr/>
          <p:nvPr/>
        </p:nvGrpSpPr>
        <p:grpSpPr>
          <a:xfrm>
            <a:off x="10870940" y="1599980"/>
            <a:ext cx="867600" cy="742680"/>
            <a:chOff x="10870940" y="1599980"/>
            <a:chExt cx="86760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5E5DFEB-C695-C2EA-9C7B-27489721B4D1}"/>
                    </a:ext>
                  </a:extLst>
                </p14:cNvPr>
                <p14:cNvContentPartPr/>
                <p14:nvPr/>
              </p14:nvContentPartPr>
              <p14:xfrm>
                <a:off x="10956620" y="1599980"/>
                <a:ext cx="740160" cy="7426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5E5DFEB-C695-C2EA-9C7B-27489721B4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50500" y="1593860"/>
                  <a:ext cx="75240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4F5897A-F99E-3CE8-F167-D2429E13E9B3}"/>
                    </a:ext>
                  </a:extLst>
                </p14:cNvPr>
                <p14:cNvContentPartPr/>
                <p14:nvPr/>
              </p14:nvContentPartPr>
              <p14:xfrm>
                <a:off x="10870940" y="1663340"/>
                <a:ext cx="867600" cy="568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4F5897A-F99E-3CE8-F167-D2429E13E9B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864820" y="1657220"/>
                  <a:ext cx="879840" cy="58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6734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988256" y="105748"/>
            <a:ext cx="63001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프로젝트 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SpringBootApplication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시작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기본패키지가 아닌 패키지에 작성된 코드를 이용해야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한다면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@ComponentScan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이용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기본패키지 하위에 패키지들을 생성한다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@RestControler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이용해서 사용자 요청을 문자열이나 자바객체를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JSON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으로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return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16" y="3333303"/>
            <a:ext cx="6496822" cy="174912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16" y="5082423"/>
            <a:ext cx="6496822" cy="160553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238" y="3333303"/>
            <a:ext cx="4922125" cy="306749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7806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49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레이아웃 기능 </a:t>
            </a:r>
            <a:endParaRPr lang="en-US" altLang="ko-KR" sz="2400" b="1" dirty="0"/>
          </a:p>
          <a:p>
            <a:pPr marL="914400" lvl="1" indent="-457200">
              <a:lnSpc>
                <a:spcPct val="150000"/>
              </a:lnSpc>
              <a:buAutoNum type="arabicDbPeriod"/>
            </a:pPr>
            <a:r>
              <a:rPr lang="en-US" altLang="ko-KR" sz="2000" b="1" dirty="0"/>
              <a:t>Include</a:t>
            </a:r>
            <a:r>
              <a:rPr lang="ko-KR" altLang="en-US" sz="2000" b="1" dirty="0"/>
              <a:t>이용방식 </a:t>
            </a:r>
            <a:endParaRPr lang="en-US" altLang="ko-KR" sz="2000" b="1" dirty="0"/>
          </a:p>
          <a:p>
            <a:pPr marL="914400" lvl="1" indent="-457200">
              <a:lnSpc>
                <a:spcPct val="150000"/>
              </a:lnSpc>
              <a:buAutoNum type="arabicDbPeriod"/>
            </a:pPr>
            <a:r>
              <a:rPr lang="ko-KR" altLang="en-US" sz="2000" b="1" dirty="0"/>
              <a:t>특정부분을 파라미터로 전달해서 처리하는 방식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49167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95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/>
              <a:t>Include</a:t>
            </a:r>
            <a:r>
              <a:rPr lang="ko-KR" altLang="en-US" sz="2400" b="1" dirty="0"/>
              <a:t> 방식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20E148-737D-DB33-C20E-9095B205524F}"/>
              </a:ext>
            </a:extLst>
          </p:cNvPr>
          <p:cNvSpPr txBox="1"/>
          <p:nvPr/>
        </p:nvSpPr>
        <p:spPr>
          <a:xfrm>
            <a:off x="672302" y="1953450"/>
            <a:ext cx="6631497" cy="1228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b="1" dirty="0">
                <a:solidFill>
                  <a:srgbClr val="9E880D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@GetMapping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("/exLayout1")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altLang="ko-KR" sz="1200" b="1" dirty="0">
                <a:solidFill>
                  <a:srgbClr val="00627A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exLayout1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200" b="1" i="1" dirty="0">
                <a:solidFill>
                  <a:srgbClr val="87109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.info("</a:t>
            </a:r>
            <a:r>
              <a:rPr lang="en-US" altLang="ko-KR" sz="12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exLayout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............");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2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65C8C-AA31-6F5B-B694-52D10E3C022B}"/>
              </a:ext>
            </a:extLst>
          </p:cNvPr>
          <p:cNvSpPr txBox="1"/>
          <p:nvPr/>
        </p:nvSpPr>
        <p:spPr>
          <a:xfrm>
            <a:off x="672302" y="3343505"/>
            <a:ext cx="6631496" cy="33701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fragment1.html</a:t>
            </a:r>
            <a:endParaRPr lang="ko-KR" altLang="ko-KR" sz="1200" b="1" dirty="0">
              <a:effectLst/>
              <a:latin typeface="나눔고딕코딩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th:fragment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"part1"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fragment1 Part1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th:fragment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"part2"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fragment1 Part2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th:fragment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"part3"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fragment1 Part3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ko-KR" altLang="ko-KR" sz="12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31B67-A32F-18B7-E4CB-0812BDBBB5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7840" y="1953450"/>
            <a:ext cx="2875915" cy="1494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F9A13-518C-6656-93FA-E161FE141FC3}"/>
              </a:ext>
            </a:extLst>
          </p:cNvPr>
          <p:cNvSpPr txBox="1"/>
          <p:nvPr/>
        </p:nvSpPr>
        <p:spPr>
          <a:xfrm>
            <a:off x="4888202" y="3953749"/>
            <a:ext cx="6631496" cy="19208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fragment2.html</a:t>
            </a:r>
            <a:endParaRPr lang="ko-KR" altLang="ko-KR" sz="1200" b="1" dirty="0">
              <a:effectLst/>
              <a:latin typeface="나눔고딕코딩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pt-BR" altLang="ko-KR" sz="18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body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pt-BR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pt-BR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pt-BR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 File2-1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pt-BR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pt-BR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pt-BR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pt-BR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 File2-2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pt-BR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pt-BR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&lt;</a:t>
            </a:r>
            <a:r>
              <a:rPr lang="pt-BR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pt-BR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 File2-3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pt-BR" altLang="ko-KR" sz="1800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pt-BR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pt-BR" altLang="ko-KR" sz="18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body</a:t>
            </a:r>
            <a:r>
              <a:rPr lang="pt-BR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pt-BR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endParaRPr lang="ko-KR" altLang="ko-KR" sz="12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8256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95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/>
              <a:t>Include</a:t>
            </a:r>
            <a:r>
              <a:rPr lang="ko-KR" altLang="en-US" sz="2400" b="1" dirty="0"/>
              <a:t> 방식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20E148-737D-DB33-C20E-9095B205524F}"/>
              </a:ext>
            </a:extLst>
          </p:cNvPr>
          <p:cNvSpPr txBox="1"/>
          <p:nvPr/>
        </p:nvSpPr>
        <p:spPr>
          <a:xfrm>
            <a:off x="672302" y="1953450"/>
            <a:ext cx="6631497" cy="1228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b="1" dirty="0">
                <a:solidFill>
                  <a:srgbClr val="9E880D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@GetMapping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("/exLayout1")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altLang="ko-KR" sz="1200" b="1" dirty="0">
                <a:solidFill>
                  <a:srgbClr val="00627A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exLayout1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(){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200" b="1" i="1" dirty="0">
                <a:solidFill>
                  <a:srgbClr val="87109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.info("</a:t>
            </a:r>
            <a:r>
              <a:rPr lang="en-US" altLang="ko-KR" sz="12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exLayout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............");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ko-KR" altLang="ko-KR" sz="12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65C8C-AA31-6F5B-B694-52D10E3C022B}"/>
              </a:ext>
            </a:extLst>
          </p:cNvPr>
          <p:cNvSpPr txBox="1"/>
          <p:nvPr/>
        </p:nvSpPr>
        <p:spPr>
          <a:xfrm>
            <a:off x="672301" y="3343505"/>
            <a:ext cx="9831453" cy="34394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exLayout1.html</a:t>
            </a:r>
          </a:p>
          <a:p>
            <a:pPr>
              <a:lnSpc>
                <a:spcPct val="125000"/>
              </a:lnSpc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h1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 test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h1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fragment1 - A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th:insert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"~{fragments/fragment1::part1}"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fragment1 - B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th:insert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"~{fragments/fragment1::part2}"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fragment1 - C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th:insert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"~{fragments/fragment1::part3}"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fragment2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h2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th:replace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"~{fragments/fragment2}"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ko-KR" altLang="ko-KR" sz="12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31B67-A32F-18B7-E4CB-0812BDBBB5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7840" y="1953450"/>
            <a:ext cx="2875915" cy="1494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7025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066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파라미터 방식</a:t>
            </a:r>
            <a:endParaRPr lang="en-US" altLang="ko-KR" sz="2400" b="1" dirty="0"/>
          </a:p>
          <a:p>
            <a:pPr lvl="1">
              <a:lnSpc>
                <a:spcPct val="150000"/>
              </a:lnSpc>
            </a:pPr>
            <a:r>
              <a:rPr lang="ko-KR" altLang="en-US" sz="2400" dirty="0"/>
              <a:t>특정한 태그를 파라미터처럼 전달해서 다른 </a:t>
            </a:r>
            <a:r>
              <a:rPr lang="en-US" altLang="ko-KR" sz="2400" dirty="0" err="1"/>
              <a:t>th:fragment</a:t>
            </a:r>
            <a:r>
              <a:rPr lang="ko-KR" altLang="en-US" sz="2400" dirty="0"/>
              <a:t>에서 사용 </a:t>
            </a: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 dirty="0"/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061AE-7891-9A63-CB6D-D8C9108A1C38}"/>
              </a:ext>
            </a:extLst>
          </p:cNvPr>
          <p:cNvSpPr txBox="1"/>
          <p:nvPr/>
        </p:nvSpPr>
        <p:spPr>
          <a:xfrm>
            <a:off x="850301" y="2426207"/>
            <a:ext cx="10591235" cy="36471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fragment3.html</a:t>
            </a:r>
            <a:endParaRPr lang="ko-KR" altLang="ko-KR" sz="1200" b="1" dirty="0">
              <a:effectLst/>
              <a:latin typeface="나눔고딕코딩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th:fragment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8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"target(first, second)"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8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u="sng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u="sng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altLang="ko-KR" b="1" u="sng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i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.aa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altLang="ko-KR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background-color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red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;}</a:t>
            </a:r>
          </a:p>
          <a:p>
            <a:pPr lvl="1"/>
            <a:r>
              <a:rPr lang="en-US" altLang="ko-KR" b="1" i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.bb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r>
              <a:rPr lang="en-US" altLang="ko-KR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background-color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altLang="ko-KR" b="1" i="1" dirty="0">
                <a:solidFill>
                  <a:srgbClr val="2A00E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blue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;}</a:t>
            </a: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style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aa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&lt;</a:t>
            </a:r>
            <a:r>
              <a:rPr lang="en-US" altLang="ko-KR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th:replace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"${first}"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"bb"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&lt;</a:t>
            </a:r>
            <a:r>
              <a:rPr lang="en-US" altLang="ko-KR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th:replace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"${second}"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&gt;&lt;/</a:t>
            </a:r>
            <a:r>
              <a:rPr lang="en-US" altLang="ko-KR" b="1" dirty="0" err="1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th:block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b="1" dirty="0">
                <a:solidFill>
                  <a:srgbClr val="3F7F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8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8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61330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파라미터 방식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5817B-0C63-4FD4-9396-A5951A540960}"/>
              </a:ext>
            </a:extLst>
          </p:cNvPr>
          <p:cNvSpPr txBox="1"/>
          <p:nvPr/>
        </p:nvSpPr>
        <p:spPr>
          <a:xfrm>
            <a:off x="877834" y="2087363"/>
            <a:ext cx="8414158" cy="3038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100" b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:block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b="1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:replace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="~{/fragments/fragment3:: target(~{this:: #ulFirst} , ~{this::#ulSecond} )}"&gt;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altLang="ko-KR" sz="11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ko-KR" sz="11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ulFirst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&lt;li&gt;AAA&lt;/li&gt;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&lt;li&gt;BBB&lt;/li&gt;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&lt;li&gt;CCC&lt;/li&gt;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altLang="ko-KR" sz="11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altLang="ko-KR" sz="11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1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ko-KR" sz="11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ulSecond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&lt;li&gt;111&lt;/li&gt;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&lt;li&gt;222&lt;/li&gt;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&lt;li&gt;333&lt;/li&gt;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altLang="ko-KR" sz="11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100" b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:block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90F564-62DF-03C2-653F-855AB5AA4D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7178" y="3429000"/>
            <a:ext cx="6202667" cy="203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906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57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/>
              <a:t>Layout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Template</a:t>
            </a:r>
            <a:r>
              <a:rPr lang="ko-KR" altLang="en-US" sz="2400" b="1" dirty="0"/>
              <a:t>만들기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[layout1.html]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0BAD9B-1353-0217-71E3-7A4C5734CF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35947" y="2237098"/>
            <a:ext cx="3759835" cy="20529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4F985A-6BCB-AD90-7148-371EAB99BDE6}"/>
              </a:ext>
            </a:extLst>
          </p:cNvPr>
          <p:cNvSpPr txBox="1"/>
          <p:nvPr/>
        </p:nvSpPr>
        <p:spPr>
          <a:xfrm>
            <a:off x="926122" y="2190408"/>
            <a:ext cx="4806463" cy="419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&lt;div </a:t>
            </a:r>
            <a:r>
              <a:rPr lang="en-US" altLang="ko-KR" b="1" dirty="0">
                <a:solidFill>
                  <a:srgbClr val="174AD4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altLang="ko-KR" b="1" dirty="0">
                <a:solidFill>
                  <a:srgbClr val="067D17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="header"</a:t>
            </a: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b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     &lt;h1&gt;HEADER&lt;/h1&gt;</a:t>
            </a:r>
            <a:b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&lt;/div&gt;</a:t>
            </a:r>
            <a:b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&lt;div </a:t>
            </a:r>
            <a:r>
              <a:rPr lang="en-US" altLang="ko-KR" b="1" dirty="0">
                <a:solidFill>
                  <a:srgbClr val="174AD4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altLang="ko-KR" b="1" dirty="0">
                <a:solidFill>
                  <a:srgbClr val="067D17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="content" </a:t>
            </a: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b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	&lt;h1&gt;CONTENT&lt;/h1&gt;</a:t>
            </a:r>
            <a:b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&lt;/div&gt;</a:t>
            </a:r>
            <a:b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&lt;div </a:t>
            </a:r>
            <a:r>
              <a:rPr lang="en-US" altLang="ko-KR" b="1" dirty="0">
                <a:solidFill>
                  <a:srgbClr val="174AD4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class</a:t>
            </a:r>
            <a:r>
              <a:rPr lang="en-US" altLang="ko-KR" b="1" dirty="0">
                <a:solidFill>
                  <a:srgbClr val="067D17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="footer"</a:t>
            </a: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b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     &lt;h1&gt;FOOTER&lt;/h1&gt;</a:t>
            </a:r>
            <a:b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&lt;/div&gt;</a:t>
            </a:r>
            <a:br>
              <a:rPr lang="en-US" altLang="ko-KR" b="1" dirty="0">
                <a:solidFill>
                  <a:srgbClr val="0033B3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endParaRPr lang="ko-KR" alt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598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/>
              <a:t>Layout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Template</a:t>
            </a:r>
            <a:r>
              <a:rPr lang="ko-KR" altLang="en-US" sz="2400" b="1" dirty="0"/>
              <a:t>만들기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DCA25-A161-0AE7-322F-1DA2F17C5C4A}"/>
              </a:ext>
            </a:extLst>
          </p:cNvPr>
          <p:cNvSpPr txBox="1"/>
          <p:nvPr/>
        </p:nvSpPr>
        <p:spPr>
          <a:xfrm>
            <a:off x="606481" y="2040472"/>
            <a:ext cx="6696996" cy="24994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1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layout1.html </a:t>
            </a:r>
            <a:r>
              <a:rPr lang="ko-KR" altLang="ko-KR" sz="11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파일 상단 </a:t>
            </a:r>
            <a:endParaRPr lang="ko-KR" altLang="ko-KR" sz="1100" b="1" dirty="0">
              <a:effectLst/>
              <a:latin typeface="나눔고딕코딩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&lt;!DOCTYPE </a:t>
            </a:r>
            <a:r>
              <a:rPr lang="en-US" altLang="ko-KR" sz="11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&lt;html </a:t>
            </a:r>
            <a:r>
              <a:rPr lang="en-US" altLang="ko-KR" sz="11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US" altLang="ko-KR" sz="11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ko-KR" sz="1100" b="1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altLang="ko-KR" sz="11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altLang="ko-KR" sz="1100" b="1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xmlns:</a:t>
            </a:r>
            <a:r>
              <a:rPr lang="en-US" altLang="ko-KR" sz="1100" b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="http://www.thymeleaf.org"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th:block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th:fragment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ko-KR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setContent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(content)"&gt;  //</a:t>
            </a:r>
            <a:r>
              <a:rPr lang="ko-KR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맑은 고딕" panose="020B0503020000020004" pitchFamily="50" charset="-127"/>
              </a:rPr>
              <a:t>추가된 부분 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&lt;head&gt;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&lt;meta </a:t>
            </a:r>
            <a:r>
              <a:rPr lang="en-US" altLang="ko-KR" sz="11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altLang="ko-KR" sz="11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="UTF-8"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&lt;title&gt;Title&lt;/title&gt;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&lt;/head&gt;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endParaRPr lang="ko-KR" altLang="ko-KR" sz="11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5000"/>
              </a:lnSpc>
            </a:pP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ko-KR" altLang="ko-KR" sz="11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C09B8-22F4-F29A-0EC5-BD55D2D037D7}"/>
              </a:ext>
            </a:extLst>
          </p:cNvPr>
          <p:cNvSpPr txBox="1"/>
          <p:nvPr/>
        </p:nvSpPr>
        <p:spPr>
          <a:xfrm>
            <a:off x="4186105" y="3090494"/>
            <a:ext cx="5402511" cy="29980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layout1.html </a:t>
            </a:r>
            <a:r>
              <a:rPr lang="ko-KR" altLang="ko-KR" sz="12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중간 부분</a:t>
            </a:r>
            <a:endParaRPr lang="ko-KR" altLang="ko-KR" sz="1200" b="1" dirty="0">
              <a:effectLst/>
              <a:latin typeface="나눔고딕코딩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&lt;div </a:t>
            </a:r>
            <a:r>
              <a:rPr lang="en-US" altLang="ko-KR" sz="12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="header"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&lt;h1&gt;HEADER&lt;/h1&gt;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&lt;/div&gt;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&lt;div class="content" &gt;</a:t>
            </a:r>
            <a:b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altLang="ko-KR" sz="14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th:block</a:t>
            </a:r>
            <a: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th:replace</a:t>
            </a:r>
            <a: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= "${content}"&gt;</a:t>
            </a:r>
            <a:b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altLang="ko-KR" sz="14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th:block</a:t>
            </a:r>
            <a: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4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&lt;/div&gt;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&lt;div </a:t>
            </a:r>
            <a:r>
              <a:rPr lang="en-US" altLang="ko-KR" sz="12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67D17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="footer"</a:t>
            </a: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&lt;h1&gt;FOOTER&lt;/h1&gt;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&lt;/div&gt;</a:t>
            </a:r>
            <a:endParaRPr lang="ko-KR" altLang="ko-KR" sz="12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57B3F-372D-0803-E71F-AB0026D8228E}"/>
              </a:ext>
            </a:extLst>
          </p:cNvPr>
          <p:cNvSpPr txBox="1"/>
          <p:nvPr/>
        </p:nvSpPr>
        <p:spPr>
          <a:xfrm>
            <a:off x="6887360" y="5362627"/>
            <a:ext cx="4572000" cy="10744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2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layout1.html </a:t>
            </a:r>
            <a:r>
              <a:rPr lang="ko-KR" altLang="ko-KR" sz="12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하단 부분</a:t>
            </a:r>
            <a:endParaRPr lang="ko-KR" altLang="ko-KR" sz="1200" b="1" dirty="0">
              <a:effectLst/>
              <a:latin typeface="나눔고딕코딩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sz="16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th:block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2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&lt;/html&gt;</a:t>
            </a:r>
            <a:endParaRPr lang="ko-KR" altLang="ko-KR" sz="1200" b="1" dirty="0">
              <a:solidFill>
                <a:srgbClr val="0033B3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8995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94843" y="105748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Thymeleaf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/>
              <a:t>Layout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Template</a:t>
            </a:r>
            <a:r>
              <a:rPr lang="ko-KR" altLang="en-US" sz="2400" b="1" dirty="0"/>
              <a:t> 사용 </a:t>
            </a:r>
            <a:endParaRPr lang="en-US" altLang="ko-KR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FA869E-EB17-CED0-B5CC-8B431728E9CE}"/>
              </a:ext>
            </a:extLst>
          </p:cNvPr>
          <p:cNvSpPr txBox="1"/>
          <p:nvPr/>
        </p:nvSpPr>
        <p:spPr>
          <a:xfrm>
            <a:off x="934684" y="2087363"/>
            <a:ext cx="9909161" cy="40277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100" b="1" dirty="0">
                <a:solidFill>
                  <a:srgbClr val="000000"/>
                </a:solidFill>
                <a:effectLst/>
                <a:latin typeface="나눔고딕코딩"/>
                <a:cs typeface="Arial" panose="020B0604020202020204" pitchFamily="34" charset="0"/>
              </a:rPr>
              <a:t>exTemplate.html</a:t>
            </a:r>
            <a:endParaRPr lang="ko-KR" altLang="ko-KR" sz="1100" b="1" dirty="0">
              <a:effectLst/>
              <a:latin typeface="나눔고딕코딩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&lt;!DOCTYPE </a:t>
            </a:r>
            <a:r>
              <a:rPr lang="en-US" altLang="ko-KR" sz="11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&lt;html </a:t>
            </a:r>
            <a:r>
              <a:rPr lang="en-US" altLang="ko-KR" sz="1100" b="1" dirty="0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ko-KR" sz="1100" b="1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altLang="ko-KR" sz="1100" b="1" dirty="0" err="1">
                <a:solidFill>
                  <a:srgbClr val="174AD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xmlns:</a:t>
            </a:r>
            <a:r>
              <a:rPr lang="en-US" altLang="ko-KR" sz="1100" b="1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</a:t>
            </a:r>
            <a: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="http://www.thymeleaf.org"&gt;</a:t>
            </a: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sz="1100" b="1" dirty="0">
                <a:solidFill>
                  <a:srgbClr val="0033B3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th:block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th:replace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="~{/layout/layout1 :: 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setContent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(~{this::content2} )}"&gt;</a:t>
            </a:r>
            <a:b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th:block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th:fragment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="content2"&gt;</a:t>
            </a:r>
            <a:b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    &lt;h1&gt;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exTemplate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Page&lt;/h1&gt;</a:t>
            </a:r>
            <a:b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th:block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th:block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ko-KR" altLang="ko-KR" sz="1100" b="1" dirty="0">
              <a:solidFill>
                <a:srgbClr val="FF0000"/>
              </a:solidFill>
              <a:effectLst/>
              <a:latin typeface="Consolas" panose="020B0609020204030204" pitchFamily="49" charset="0"/>
              <a:ea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086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2392" y="397848"/>
            <a:ext cx="3142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5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143573735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01E098-FBDB-420F-88A9-27027F4759A5}"/>
              </a:ext>
            </a:extLst>
          </p:cNvPr>
          <p:cNvGrpSpPr/>
          <p:nvPr/>
        </p:nvGrpSpPr>
        <p:grpSpPr>
          <a:xfrm>
            <a:off x="3726874" y="2815838"/>
            <a:ext cx="7315199" cy="1226323"/>
            <a:chOff x="4793673" y="1246908"/>
            <a:chExt cx="6442363" cy="1080000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7ADDF6C6-9FD3-40F2-ADC2-37A43AADF7ED}"/>
                </a:ext>
              </a:extLst>
            </p:cNvPr>
            <p:cNvSpPr/>
            <p:nvPr/>
          </p:nvSpPr>
          <p:spPr>
            <a:xfrm>
              <a:off x="4793673" y="124690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81F229D3-E3EA-4A23-AA82-5E2AF3A625A9}"/>
                </a:ext>
              </a:extLst>
            </p:cNvPr>
            <p:cNvSpPr/>
            <p:nvPr/>
          </p:nvSpPr>
          <p:spPr>
            <a:xfrm>
              <a:off x="5632954" y="137141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920D6B8-E4ED-4528-A983-BD701AD4E691}"/>
                </a:ext>
              </a:extLst>
            </p:cNvPr>
            <p:cNvSpPr/>
            <p:nvPr/>
          </p:nvSpPr>
          <p:spPr>
            <a:xfrm>
              <a:off x="5196182" y="136434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810F50-4F4F-4ABD-840E-E581E3B8C415}"/>
                </a:ext>
              </a:extLst>
            </p:cNvPr>
            <p:cNvGrpSpPr/>
            <p:nvPr/>
          </p:nvGrpSpPr>
          <p:grpSpPr>
            <a:xfrm>
              <a:off x="5537400" y="1369809"/>
              <a:ext cx="4159582" cy="813160"/>
              <a:chOff x="5516922" y="1640913"/>
              <a:chExt cx="2999292" cy="5863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1F94F4-27C9-4570-8682-1A33FA68D416}"/>
                  </a:ext>
                </a:extLst>
              </p:cNvPr>
              <p:cNvSpPr/>
              <p:nvPr/>
            </p:nvSpPr>
            <p:spPr>
              <a:xfrm>
                <a:off x="6030979" y="1689774"/>
                <a:ext cx="2485235" cy="48861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1076865" eaLnBrk="0" latinLnBrk="0" hangingPunct="0">
                  <a:spcAft>
                    <a:spcPts val="486"/>
                  </a:spcAft>
                  <a:buSzPct val="100000"/>
                  <a:defRPr/>
                </a:pPr>
                <a:r>
                  <a:rPr lang="en-US" altLang="ko-KR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SpringMVC</a:t>
                </a:r>
                <a:endParaRPr lang="ko-KR" altLang="en-US" sz="4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41CD06-C435-48C0-AA4F-7B628FBAD386}"/>
                  </a:ext>
                </a:extLst>
              </p:cNvPr>
              <p:cNvSpPr/>
              <p:nvPr/>
            </p:nvSpPr>
            <p:spPr>
              <a:xfrm>
                <a:off x="5516922" y="1640913"/>
                <a:ext cx="117307" cy="58633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0" normalizeH="0" baseline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4049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01E098-FBDB-420F-88A9-27027F4759A5}"/>
              </a:ext>
            </a:extLst>
          </p:cNvPr>
          <p:cNvGrpSpPr/>
          <p:nvPr/>
        </p:nvGrpSpPr>
        <p:grpSpPr>
          <a:xfrm>
            <a:off x="3726874" y="2815838"/>
            <a:ext cx="7315199" cy="1226323"/>
            <a:chOff x="4793673" y="1246908"/>
            <a:chExt cx="6442363" cy="1080000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7ADDF6C6-9FD3-40F2-ADC2-37A43AADF7ED}"/>
                </a:ext>
              </a:extLst>
            </p:cNvPr>
            <p:cNvSpPr/>
            <p:nvPr/>
          </p:nvSpPr>
          <p:spPr>
            <a:xfrm>
              <a:off x="4793673" y="124690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81F229D3-E3EA-4A23-AA82-5E2AF3A625A9}"/>
                </a:ext>
              </a:extLst>
            </p:cNvPr>
            <p:cNvSpPr/>
            <p:nvPr/>
          </p:nvSpPr>
          <p:spPr>
            <a:xfrm>
              <a:off x="5632954" y="137141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920D6B8-E4ED-4528-A983-BD701AD4E691}"/>
                </a:ext>
              </a:extLst>
            </p:cNvPr>
            <p:cNvSpPr/>
            <p:nvPr/>
          </p:nvSpPr>
          <p:spPr>
            <a:xfrm>
              <a:off x="5196182" y="136434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810F50-4F4F-4ABD-840E-E581E3B8C415}"/>
                </a:ext>
              </a:extLst>
            </p:cNvPr>
            <p:cNvGrpSpPr/>
            <p:nvPr/>
          </p:nvGrpSpPr>
          <p:grpSpPr>
            <a:xfrm>
              <a:off x="5537400" y="1369809"/>
              <a:ext cx="4159582" cy="813160"/>
              <a:chOff x="5516922" y="1640913"/>
              <a:chExt cx="2999292" cy="5863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1F94F4-27C9-4570-8682-1A33FA68D416}"/>
                  </a:ext>
                </a:extLst>
              </p:cNvPr>
              <p:cNvSpPr/>
              <p:nvPr/>
            </p:nvSpPr>
            <p:spPr>
              <a:xfrm>
                <a:off x="6030979" y="1689775"/>
                <a:ext cx="2485235" cy="48861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1076865" eaLnBrk="0" latinLnBrk="0" hangingPunct="0">
                  <a:spcAft>
                    <a:spcPts val="486"/>
                  </a:spcAft>
                  <a:buSzPct val="100000"/>
                  <a:defRPr/>
                </a:pPr>
                <a:r>
                  <a:rPr lang="en-US" altLang="ko-KR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JPA</a:t>
                </a:r>
                <a:endParaRPr lang="ko-KR" altLang="en-US" sz="4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41CD06-C435-48C0-AA4F-7B628FBAD386}"/>
                  </a:ext>
                </a:extLst>
              </p:cNvPr>
              <p:cNvSpPr/>
              <p:nvPr/>
            </p:nvSpPr>
            <p:spPr>
              <a:xfrm>
                <a:off x="5516922" y="1640913"/>
                <a:ext cx="117307" cy="58633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0" normalizeH="0" baseline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17475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pom.xml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114550"/>
            <a:ext cx="2895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0" y="1981200"/>
            <a:ext cx="5529263" cy="119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802" y="3371850"/>
            <a:ext cx="4262437" cy="23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92" y="3937000"/>
            <a:ext cx="4675650" cy="252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69848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class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80323"/>
              </p:ext>
            </p:extLst>
          </p:nvPr>
        </p:nvGraphicFramePr>
        <p:xfrm>
          <a:off x="837637" y="2141663"/>
          <a:ext cx="7931713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Class</a:t>
                      </a:r>
                      <a:r>
                        <a:rPr lang="en-US" altLang="ko-KR" sz="1600" baseline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600" baseline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또는</a:t>
                      </a:r>
                      <a:r>
                        <a:rPr lang="en-US" altLang="ko-KR" sz="1600" baseline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interface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WebBoard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>
                          <a:latin typeface="+mn-lt"/>
                          <a:ea typeface="HY헤드라인M" panose="02030600000101010101" pitchFamily="18" charset="-127"/>
                        </a:rPr>
                        <a:t>VO,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@Table(name="tbl_webboard")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WebReply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>
                          <a:latin typeface="+mn-lt"/>
                          <a:ea typeface="HY헤드라인M" panose="02030600000101010101" pitchFamily="18" charset="-127"/>
                        </a:rPr>
                        <a:t>VO, </a:t>
                      </a:r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@Table(name="tbl_webreplies")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18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WebBoardRepositiry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Interface, persistence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WebReplyRepository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Interface, persistence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5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u="none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WebBoardController</a:t>
                      </a:r>
                      <a:endParaRPr lang="ko-KR" altLang="en-US" sz="1800" u="none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@Controller</a:t>
                      </a:r>
                    </a:p>
                    <a:p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@RequestMapping("/boards/")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5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WebReplyController</a:t>
                      </a:r>
                      <a:endParaRPr lang="ko-KR" altLang="en-US" sz="1800" u="none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@RestController</a:t>
                      </a:r>
                    </a:p>
                    <a:p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@RequestMapping("/replies/*")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34481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68379" y="105748"/>
            <a:ext cx="2739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Restful API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Rest (Representational State Transfer)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HTTP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와 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URI 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기반으로 자원에 접근할 수 있도록 제공하는 어플리케이션 개발 인터페이스다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HTTP URI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를 통해 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resource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를 표현한다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자원에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대한 행위는 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HTTP Method(GET, POST, PUT, DELETE)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를 통해 표현한다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 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</a:t>
            </a:r>
            <a:endParaRPr lang="en-US" altLang="ko-KR" sz="2000" dirty="0">
              <a:latin typeface="Comic Sans MS" panose="030F0702030302020204" pitchFamily="66" charset="0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해당 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resource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에 대한 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CRUD operation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을 적용하는 것이다</a:t>
            </a: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latin typeface="Comic Sans MS" panose="030F0702030302020204" pitchFamily="66" charset="0"/>
              </a:rPr>
              <a:t>REST API</a:t>
            </a:r>
            <a:r>
              <a:rPr lang="ko-KR" altLang="en-US" sz="2000" b="1" dirty="0">
                <a:latin typeface="Comic Sans MS" panose="030F0702030302020204" pitchFamily="66" charset="0"/>
              </a:rPr>
              <a:t>의 설계 규칙을 올바르게 지킨 시스템을 </a:t>
            </a:r>
            <a:r>
              <a:rPr lang="en-US" altLang="ko-KR" sz="2000" b="1" dirty="0">
                <a:latin typeface="Comic Sans MS" panose="030F0702030302020204" pitchFamily="66" charset="0"/>
              </a:rPr>
              <a:t>“RESTful</a:t>
            </a:r>
            <a:r>
              <a:rPr lang="ko-KR" altLang="en-US" sz="2000" b="1" dirty="0">
                <a:latin typeface="Comic Sans MS" panose="030F0702030302020204" pitchFamily="66" charset="0"/>
              </a:rPr>
              <a:t>하다</a:t>
            </a:r>
            <a:r>
              <a:rPr lang="en-US" altLang="ko-KR" sz="2000" b="1" dirty="0">
                <a:latin typeface="Comic Sans MS" panose="030F0702030302020204" pitchFamily="66" charset="0"/>
              </a:rPr>
              <a:t>”</a:t>
            </a:r>
            <a:r>
              <a:rPr lang="ko-KR" altLang="en-US" sz="2000" b="1" dirty="0">
                <a:latin typeface="Comic Sans MS" panose="030F0702030302020204" pitchFamily="66" charset="0"/>
              </a:rPr>
              <a:t>라고 한다</a:t>
            </a:r>
            <a:r>
              <a:rPr lang="en-US" altLang="ko-KR" sz="2000" b="1" dirty="0">
                <a:latin typeface="Comic Sans MS" panose="030F0702030302020204" pitchFamily="66" charset="0"/>
              </a:rPr>
              <a:t>. </a:t>
            </a:r>
            <a:endParaRPr lang="en-US" altLang="ko-KR" sz="2000" dirty="0">
              <a:latin typeface="Comic Sans MS" panose="030F0702030302020204" pitchFamily="66" charset="0"/>
              <a:ea typeface="나눔스퀘어" panose="020B0600000101010101" pitchFamily="50" charset="-127"/>
            </a:endParaRPr>
          </a:p>
          <a:p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518822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68379" y="105748"/>
            <a:ext cx="2739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Restful API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Rest Http Method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표현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Rest API </a:t>
            </a:r>
            <a:r>
              <a:rPr lang="ko-KR" altLang="en-US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세부규칙</a:t>
            </a:r>
            <a:endParaRPr lang="en-US" altLang="ko-KR" sz="2000" dirty="0">
              <a:latin typeface="Comic Sans MS" panose="030F0702030302020204" pitchFamily="66" charset="0"/>
              <a:ea typeface="나눔스퀘어" panose="020B0600000101010101" pitchFamily="50" charset="-127"/>
            </a:endParaRPr>
          </a:p>
          <a:p>
            <a:pPr marL="1271588" lvl="2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슬래시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(/)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는 계층관계를 나타낸다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</a:t>
            </a:r>
          </a:p>
          <a:p>
            <a:pPr marL="1271588" lvl="2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URI 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마지막에 슬래시를 </a:t>
            </a:r>
            <a:r>
              <a:rPr lang="ko-KR" altLang="en-US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포함하지않는다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</a:t>
            </a:r>
          </a:p>
          <a:p>
            <a:pPr marL="1271588" lvl="2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경로는 소문자를 사용한다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</a:t>
            </a:r>
          </a:p>
          <a:p>
            <a:pPr marL="1271588" lvl="2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경로는 </a:t>
            </a:r>
            <a:r>
              <a:rPr lang="ko-KR" altLang="en-US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언더바를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사용하지 않고 하이픈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(-)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을 사용한다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01417" y="4155883"/>
          <a:ext cx="7199424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3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METHOD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CRUD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Action</a:t>
                      </a:r>
                      <a:r>
                        <a:rPr lang="ko-KR" altLang="en-US" sz="16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예제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Resource</a:t>
                      </a:r>
                      <a:r>
                        <a:rPr lang="en-US" altLang="ko-KR" sz="1600" baseline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URI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Read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emplist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GET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Read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직원상세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empDetail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/{100}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18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POST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Create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empInsert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PUT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update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empUpdate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/{100}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4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Delete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직원삭제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en-US" altLang="ko-KR" sz="16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empDelete</a:t>
                      </a:r>
                      <a:r>
                        <a:rPr lang="en-US" altLang="ko-KR" sz="16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/{100}</a:t>
                      </a:r>
                      <a:endParaRPr lang="ko-KR" altLang="en-US" sz="16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2387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68387" y="105748"/>
            <a:ext cx="2739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Restful API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33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Rest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구현하기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57188" indent="-357188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스프링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3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버전에서는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@ResponseBody </a:t>
            </a:r>
            <a:r>
              <a:rPr lang="ko-KR" altLang="en-US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애너테이션을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지원하면서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REST 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방식의 데이터 처리를 지원함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</a:t>
            </a:r>
          </a:p>
          <a:p>
            <a:pPr marL="357188" indent="-357188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스프링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4 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버전에서는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@RestController </a:t>
            </a:r>
            <a:r>
              <a:rPr lang="ko-KR" altLang="en-US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애너테이션을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이용해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REST 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방식의 데이터 처리를 지원함</a:t>
            </a:r>
            <a:endParaRPr lang="en-US" altLang="ko-KR" dirty="0">
              <a:latin typeface="Comic Sans MS" panose="030F0702030302020204" pitchFamily="66" charset="0"/>
              <a:ea typeface="나눔스퀘어" panose="020B0600000101010101" pitchFamily="50" charset="-127"/>
            </a:endParaRPr>
          </a:p>
          <a:p>
            <a:pPr marL="357188" indent="-357188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들어오는 데이터 정의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: consumes</a:t>
            </a:r>
          </a:p>
          <a:p>
            <a:pPr marL="357188" indent="-357188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반환되는 데이터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: produces</a:t>
            </a:r>
          </a:p>
          <a:p>
            <a:pPr marL="357188" indent="-357188">
              <a:lnSpc>
                <a:spcPct val="150000"/>
              </a:lnSpc>
              <a:buFont typeface="+mj-ea"/>
              <a:buAutoNum type="circleNumDbPlain"/>
            </a:pPr>
            <a:endParaRPr lang="en-US" altLang="ko-KR" dirty="0">
              <a:latin typeface="Comic Sans MS" panose="030F0702030302020204" pitchFamily="66" charset="0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@RestController(consumes= 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MediaType.APPLICATION_JSON_VALUE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@RestController(consumes = “application/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json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”)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=&gt; 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Content-Type:application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/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json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로 변환</a:t>
            </a:r>
            <a:endParaRPr lang="en-US" altLang="ko-KR" dirty="0">
              <a:latin typeface="Comic Sans MS" panose="030F0702030302020204" pitchFamily="66" charset="0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00644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68387" y="105748"/>
            <a:ext cx="2739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Restful API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실습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@</a:t>
            </a:r>
            <a:r>
              <a:rPr lang="en-US" altLang="ko-KR" dirty="0">
                <a:highlight>
                  <a:srgbClr val="FFFF00"/>
                </a:highlight>
                <a:latin typeface="Comic Sans MS" panose="030F0702030302020204" pitchFamily="66" charset="0"/>
                <a:ea typeface="나눔스퀘어" panose="020B0600000101010101" pitchFamily="50" charset="-127"/>
              </a:rPr>
              <a:t>RestController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@RequestMapping("/emp/*")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public class 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EmpTestController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{	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     @RequestMapping(value = "/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emplist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", produces = "text/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plain;charset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=UTF-8")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public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String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emplist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() {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	return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"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직원을 모두 조회합니다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.";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}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나눔스퀘어" panose="020B0600000101010101" pitchFamily="50" charset="-127"/>
              </a:rPr>
              <a:t>}</a:t>
            </a:r>
            <a:endParaRPr lang="ko-KR" altLang="en-US" sz="2000" dirty="0">
              <a:latin typeface="Comic Sans MS" panose="030F0702030302020204" pitchFamily="66" charset="0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4845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68387" y="105748"/>
            <a:ext cx="2739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Restful API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176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JSON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이용하기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&lt;dependency&gt;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   &lt;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groupId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&gt;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com.fasterxml.jackson.core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&lt;/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groupId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   &lt;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artifactId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&gt;</a:t>
            </a:r>
            <a:r>
              <a:rPr lang="en-US" altLang="ko-KR" b="1" dirty="0" err="1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jackson-databind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&lt;/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artifactId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   &lt;version&gt;2.12.2&lt;/version&gt;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&lt;/dependency&gt;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Comic Sans MS" panose="030F0702030302020204" pitchFamily="66" charset="0"/>
              <a:ea typeface="나눔스퀘어" panose="020B0600000101010101" pitchFamily="50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JSON 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사용하는 이유</a:t>
            </a:r>
            <a:endParaRPr lang="en-US" altLang="ko-KR" dirty="0">
              <a:latin typeface="Comic Sans MS" panose="030F0702030302020204" pitchFamily="66" charset="0"/>
              <a:ea typeface="나눔스퀘어" panose="020B0600000101010101" pitchFamily="50" charset="-127"/>
            </a:endParaRPr>
          </a:p>
          <a:p>
            <a:pPr marL="357188" indent="-357188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XML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기반의 다른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SOAP(Simple Object Access Protocol)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등 다른 프로토콜에 비해 매우 가볍고 적은 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text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로 데이터 표현이 가능하다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</a:t>
            </a:r>
          </a:p>
          <a:p>
            <a:pPr marL="357188" indent="-357188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JSON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은 자바스크립트에서 사용되는 기본 직렬화 프로토콜이다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 JavaScript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성장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, SPA(Single Page Application)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증가로 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FrontEnd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웹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</a:t>
            </a:r>
            <a:r>
              <a:rPr lang="ko-KR" altLang="en-US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클라이어트가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서비스를 호출하는 데 사용한다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690827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768387" y="105748"/>
            <a:ext cx="2739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Restful API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176422" cy="392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객체전달하기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@RequestMapping(value = "/empdetail.do/{empid}",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produces = </a:t>
            </a:r>
            <a:r>
              <a:rPr lang="en-US" altLang="ko-KR" b="1" dirty="0" err="1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MediaType.</a:t>
            </a:r>
            <a:r>
              <a:rPr lang="en-US" altLang="ko-KR" b="1" i="1" dirty="0" err="1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APPLICATION_JSON_VALUE</a:t>
            </a:r>
            <a:r>
              <a:rPr lang="en-US" altLang="ko-KR" i="1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public </a:t>
            </a:r>
            <a:r>
              <a:rPr lang="en-US" altLang="ko-KR" b="1" dirty="0" err="1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EmpVO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empById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(@PathVariable int empid)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EmpVO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emp = new 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EmpVO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emp.setEmployee_id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(empid);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emp.setFirst_name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("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홍길동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");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return emp;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19398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89299-2CD1-9C1F-2178-694E7A8E9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1113A5-C059-394E-F0F7-9EC115C973B7}"/>
              </a:ext>
            </a:extLst>
          </p:cNvPr>
          <p:cNvSpPr/>
          <p:nvPr/>
        </p:nvSpPr>
        <p:spPr>
          <a:xfrm>
            <a:off x="4768387" y="105748"/>
            <a:ext cx="27398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Restful API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BD67B5-0A0D-B615-8858-892CA9038951}"/>
              </a:ext>
            </a:extLst>
          </p:cNvPr>
          <p:cNvSpPr/>
          <p:nvPr/>
        </p:nvSpPr>
        <p:spPr>
          <a:xfrm>
            <a:off x="488356" y="1170422"/>
            <a:ext cx="11176422" cy="392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VO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객체전달하기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@RequestMapping(value = "/empdetail.do/{empid}",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produces = </a:t>
            </a:r>
            <a:r>
              <a:rPr lang="en-US" altLang="ko-KR" b="1" dirty="0" err="1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MediaType.</a:t>
            </a:r>
            <a:r>
              <a:rPr lang="en-US" altLang="ko-KR" b="1" i="1" dirty="0" err="1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APPLICATION_JSON_VALUE</a:t>
            </a:r>
            <a:r>
              <a:rPr lang="en-US" altLang="ko-KR" i="1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public </a:t>
            </a:r>
            <a:r>
              <a:rPr lang="en-US" altLang="ko-KR" b="1" dirty="0" err="1">
                <a:solidFill>
                  <a:srgbClr val="FF0000"/>
                </a:solidFill>
                <a:latin typeface="Comic Sans MS" panose="030F0702030302020204" pitchFamily="66" charset="0"/>
                <a:ea typeface="나눔스퀘어" panose="020B0600000101010101" pitchFamily="50" charset="-127"/>
              </a:rPr>
              <a:t>EmpVO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empById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(@PathVariable int empid) 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EmpVO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 emp = new 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EmpVO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emp.setEmployee_id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(empid);</a:t>
            </a:r>
            <a:r>
              <a:rPr lang="en-US" altLang="ko-KR" dirty="0" err="1">
                <a:latin typeface="Comic Sans MS" panose="030F0702030302020204" pitchFamily="66" charset="0"/>
                <a:ea typeface="나눔스퀘어" panose="020B0600000101010101" pitchFamily="50" charset="-127"/>
              </a:rPr>
              <a:t>emp.setFirst_name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("</a:t>
            </a:r>
            <a:r>
              <a:rPr lang="ko-KR" altLang="en-US" dirty="0">
                <a:latin typeface="Comic Sans MS" panose="030F0702030302020204" pitchFamily="66" charset="0"/>
                <a:ea typeface="나눔스퀘어" panose="020B0600000101010101" pitchFamily="50" charset="-127"/>
              </a:rPr>
              <a:t>홍길동</a:t>
            </a: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");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	return emp;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  <a:ea typeface="나눔스퀘어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43804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WebBoard </a:t>
            </a:r>
            <a:r>
              <a:rPr lang="en-US" altLang="ko-KR" sz="2400" b="1"/>
              <a:t>class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79293"/>
            <a:ext cx="5519737" cy="427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6817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89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ORM(Object Relation Mapping)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란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자바 객체와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SQL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문을 분리한다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자바 객체와 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DB</a:t>
            </a: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의 테이블을  매핑하는 기술이다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0" i="0" dirty="0">
                <a:solidFill>
                  <a:srgbClr val="333333"/>
                </a:solidFill>
                <a:effectLst/>
                <a:latin typeface="FC Script"/>
              </a:rPr>
              <a:t>트랜잭션 처리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FC Script"/>
              </a:rPr>
              <a:t>,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FC Script"/>
              </a:rPr>
              <a:t>기타 데이타베이스 관련작업이 간단하다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b="0" i="0" dirty="0">
                <a:solidFill>
                  <a:srgbClr val="333333"/>
                </a:solidFill>
                <a:effectLst/>
                <a:latin typeface="FC Script"/>
              </a:rPr>
              <a:t>SQL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FC Script"/>
              </a:rPr>
              <a:t>문을 직접 사용하지 않고 직관적인 메서드를 사용한다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    [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예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] select * from emp;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문장 대신에 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repo.findAll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()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5B1281-D967-16A4-5F4D-1560D721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57" y="4426722"/>
            <a:ext cx="8926171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6810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WebReply </a:t>
            </a:r>
            <a:r>
              <a:rPr lang="en-US" altLang="ko-KR" sz="2400" b="1"/>
              <a:t>class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6" y="1816754"/>
            <a:ext cx="5173489" cy="474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3898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1"/>
            <a:ext cx="1059123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N+1</a:t>
            </a:r>
            <a:r>
              <a:rPr lang="ko-KR" altLang="en-US" sz="2400" dirty="0"/>
              <a:t>문제</a:t>
            </a:r>
            <a:endParaRPr lang="en-US" altLang="ko-KR" sz="2400" dirty="0"/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번의 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Query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A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테이블 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100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 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select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  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N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번의 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Query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가 추가</a:t>
            </a: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수행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@OneToMany</a:t>
            </a:r>
            <a:r>
              <a:rPr lang="ko-KR" altLang="en-US" dirty="0"/>
              <a:t>와 </a:t>
            </a:r>
            <a:r>
              <a:rPr lang="en-US" altLang="ko-KR" dirty="0"/>
              <a:t>@ManyToMany</a:t>
            </a:r>
            <a:r>
              <a:rPr lang="ko-KR" altLang="en-US" dirty="0"/>
              <a:t>는 기본이 지연 로딩</a:t>
            </a:r>
            <a:r>
              <a:rPr lang="en-US" altLang="ko-KR" dirty="0"/>
              <a:t>(LAZY)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@ManyToOne, @OneToOne</a:t>
            </a:r>
            <a:r>
              <a:rPr lang="ko-KR" altLang="en-US" dirty="0"/>
              <a:t>는 기본이 즉시 로딩</a:t>
            </a:r>
            <a:r>
              <a:rPr lang="en-US" altLang="ko-KR" dirty="0"/>
              <a:t>(EAGER)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양방향이므로 </a:t>
            </a:r>
            <a:r>
              <a:rPr lang="en-US" altLang="ko-KR" dirty="0"/>
              <a:t>reply</a:t>
            </a:r>
            <a:r>
              <a:rPr lang="ko-KR" altLang="en-US" dirty="0"/>
              <a:t>에서 </a:t>
            </a:r>
            <a:r>
              <a:rPr lang="en-US" altLang="ko-KR" dirty="0"/>
              <a:t>board</a:t>
            </a:r>
            <a:r>
              <a:rPr lang="ko-KR" altLang="en-US" dirty="0" err="1"/>
              <a:t>정보필요하므로</a:t>
            </a:r>
            <a:r>
              <a:rPr lang="ko-KR" altLang="en-US" dirty="0"/>
              <a:t> </a:t>
            </a:r>
            <a:r>
              <a:rPr lang="en-US" altLang="ko-KR" dirty="0" err="1"/>
              <a:t>OneToMany</a:t>
            </a:r>
            <a:r>
              <a:rPr lang="ko-KR" altLang="en-US" dirty="0"/>
              <a:t>에서 지연로딩으로 변경하여도 </a:t>
            </a:r>
            <a:r>
              <a:rPr lang="en-US" altLang="ko-KR" dirty="0"/>
              <a:t>N</a:t>
            </a:r>
            <a:r>
              <a:rPr lang="ko-KR" altLang="en-US" dirty="0"/>
              <a:t>번 호출</a:t>
            </a:r>
            <a:endParaRPr lang="en-US" altLang="ko-KR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/>
              <a:t>해결방안</a:t>
            </a:r>
            <a:endParaRPr lang="en-US" altLang="ko-KR" sz="2400" dirty="0"/>
          </a:p>
          <a:p>
            <a:pPr marL="814388" lvl="1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select  from where a=b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절을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select  from where a in (..)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변경전략</a:t>
            </a: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814388" lvl="1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 100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 단위의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in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절 조건들을 나누어 쿼리 수행 </a:t>
            </a: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arenR"/>
            </a:pP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spring.jpa.properties.hibernate.default_batch_fetch_size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=100</a:t>
            </a:r>
          </a:p>
          <a:p>
            <a:pPr marL="914400" lvl="1" indent="-457200">
              <a:lnSpc>
                <a:spcPct val="150000"/>
              </a:lnSpc>
              <a:buAutoNum type="arabicParenR"/>
            </a:pPr>
            <a:r>
              <a:rPr lang="en-US" altLang="ko-KR" dirty="0"/>
              <a:t>@BatchSize(size = 100)</a:t>
            </a:r>
            <a:endParaRPr lang="en-US" altLang="ko-KR" b="1" dirty="0"/>
          </a:p>
          <a:p>
            <a:r>
              <a:rPr lang="en-US" altLang="ko-KR" dirty="0"/>
              <a:t>	@OneToMany</a:t>
            </a:r>
          </a:p>
          <a:p>
            <a:r>
              <a:rPr lang="en-US" altLang="ko-KR" dirty="0"/>
              <a:t>	List&lt;</a:t>
            </a:r>
            <a:r>
              <a:rPr lang="en-US" altLang="ko-KR" dirty="0" err="1"/>
              <a:t>WebReply</a:t>
            </a:r>
            <a:r>
              <a:rPr lang="en-US" altLang="ko-KR" dirty="0"/>
              <a:t>&gt; replies;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52769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/>
              <a:t>WebBoardRepository</a:t>
            </a:r>
            <a:r>
              <a:rPr lang="en-US" altLang="ko-KR" sz="2400" dirty="0"/>
              <a:t> </a:t>
            </a:r>
            <a:r>
              <a:rPr lang="en-US" altLang="ko-KR" sz="2400" b="1" dirty="0"/>
              <a:t>… interface</a:t>
            </a:r>
            <a:r>
              <a:rPr lang="ko-KR" altLang="en-US" sz="2400" b="1" dirty="0"/>
              <a:t>에 </a:t>
            </a:r>
            <a:r>
              <a:rPr lang="en-US" altLang="ko-KR" sz="2400" b="1" dirty="0"/>
              <a:t>default method</a:t>
            </a:r>
            <a:r>
              <a:rPr lang="ko-KR" altLang="en-US" sz="2400" b="1" dirty="0"/>
              <a:t>구현 </a:t>
            </a:r>
            <a:endParaRPr lang="en-US" altLang="ko-KR" sz="2400" b="1" dirty="0"/>
          </a:p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public interface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WebBoardRepositiry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extends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CrudRepository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WebBoard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Long&gt;, 							   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QuerydslPredicateExecutor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WebBoard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&gt;{</a:t>
            </a:r>
          </a:p>
          <a:p>
            <a:pPr lvl="1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public </a:t>
            </a:r>
            <a:r>
              <a:rPr lang="en-US" altLang="ko-KR" dirty="0">
                <a:solidFill>
                  <a:srgbClr val="FF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default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Predicate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makePredicate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(String type, String keyword) {</a:t>
            </a:r>
          </a:p>
          <a:p>
            <a:pPr lvl="2"/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BooleanBuilder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builder = new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BooleanBuilder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();</a:t>
            </a:r>
          </a:p>
          <a:p>
            <a:pPr lvl="2"/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QWebBoard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board =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QWebBoard.</a:t>
            </a:r>
            <a:r>
              <a:rPr lang="en-US" altLang="ko-KR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webBoard</a:t>
            </a:r>
            <a:r>
              <a:rPr lang="en-US" altLang="ko-KR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;</a:t>
            </a:r>
          </a:p>
          <a:p>
            <a:pPr lvl="2"/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builder.and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(board.bno.gt(0));</a:t>
            </a:r>
          </a:p>
          <a:p>
            <a:pPr lvl="2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//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검색조건처리</a:t>
            </a:r>
          </a:p>
          <a:p>
            <a:pPr lvl="2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if(type==null) return builder;</a:t>
            </a:r>
          </a:p>
          <a:p>
            <a:pPr lvl="2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switch (type) {</a:t>
            </a:r>
          </a:p>
          <a:p>
            <a:pPr lvl="3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case "t":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builder.and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board.title.like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("%" + keyword + "%")); break;</a:t>
            </a:r>
          </a:p>
          <a:p>
            <a:pPr lvl="3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case "c":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builder.and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board.content.like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("%" + keyword + "%")); break;</a:t>
            </a:r>
          </a:p>
          <a:p>
            <a:pPr lvl="3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case "w": 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builder.and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board.writer.like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("%" + keyword + "%")); break;</a:t>
            </a:r>
          </a:p>
          <a:p>
            <a:pPr lvl="3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default: break;</a:t>
            </a:r>
          </a:p>
          <a:p>
            <a:pPr lvl="2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</a:t>
            </a:r>
          </a:p>
          <a:p>
            <a:pPr lvl="2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return builder;</a:t>
            </a:r>
          </a:p>
          <a:p>
            <a:pPr lvl="1"/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8808613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WebReplyRepository interface</a:t>
            </a:r>
            <a:r>
              <a:rPr lang="ko-KR" altLang="en-US" sz="2400"/>
              <a:t> </a:t>
            </a:r>
            <a:endParaRPr lang="en-US" altLang="ko-KR" sz="2400" b="1"/>
          </a:p>
          <a:p>
            <a:r>
              <a:rPr lang="en-US" altLang="ko-KR" sz="2000"/>
              <a:t>public interface WebReplyRepository extends CrudRepository&lt;WebReply, Long&gt; {</a:t>
            </a:r>
          </a:p>
          <a:p>
            <a:endParaRPr lang="ko-KR" altLang="en-US" sz="2000"/>
          </a:p>
          <a:p>
            <a:pPr lvl="1"/>
            <a:r>
              <a:rPr lang="en-US" altLang="ko-KR" sz="2000"/>
              <a:t>@Query("select r from WebReply r where r.board=?1 and r.rno &gt;0 order by r.rno asc ")</a:t>
            </a:r>
          </a:p>
          <a:p>
            <a:pPr lvl="1"/>
            <a:r>
              <a:rPr lang="en-US" altLang="ko-KR" sz="2000"/>
              <a:t>public List&lt;WebReply&gt; getRepliesOfBoard(WebBoard board);</a:t>
            </a:r>
          </a:p>
          <a:p>
            <a:r>
              <a:rPr lang="en-US" altLang="ko-KR" sz="200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15686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WebBoardRepositoryTests </a:t>
            </a:r>
            <a:r>
              <a:rPr lang="en-US" altLang="ko-KR" sz="2400" b="1"/>
              <a:t>class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9" y="1917700"/>
            <a:ext cx="5510749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063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WebReplyRepositoryTest </a:t>
            </a:r>
            <a:r>
              <a:rPr lang="en-US" altLang="ko-KR" sz="2400" b="1"/>
              <a:t>class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846262"/>
            <a:ext cx="3916554" cy="50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3430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66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800" b="1" dirty="0" err="1">
                <a:solidFill>
                  <a:srgbClr val="000000"/>
                </a:solidFill>
                <a:effectLst/>
                <a:highlight>
                  <a:srgbClr val="D4D4D4"/>
                </a:highlight>
              </a:rPr>
              <a:t>PageRequestDTO</a:t>
            </a:r>
            <a:endParaRPr lang="en-US" altLang="ko-KR" sz="3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25226-BF69-A776-FDC9-CB370AAD5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48" y="2098963"/>
            <a:ext cx="5497123" cy="39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0015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>
                <a:solidFill>
                  <a:srgbClr val="000000"/>
                </a:solidFill>
                <a:effectLst/>
                <a:highlight>
                  <a:srgbClr val="D4D4D4"/>
                </a:highlight>
              </a:rPr>
              <a:t>PageResultDTO</a:t>
            </a:r>
            <a:r>
              <a:rPr lang="en-US" altLang="ko-KR" sz="24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&lt;DTO, EN&gt;</a:t>
            </a:r>
            <a:endParaRPr lang="en-US" altLang="ko-KR" sz="4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97CB64-DC8C-B87A-7333-184A3756D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80" y="1980255"/>
            <a:ext cx="6842737" cy="4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547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>
                <a:solidFill>
                  <a:srgbClr val="000000"/>
                </a:solidFill>
                <a:effectLst/>
                <a:highlight>
                  <a:srgbClr val="D4D4D4"/>
                </a:highlight>
              </a:rPr>
              <a:t>PageResultDTO</a:t>
            </a:r>
            <a:r>
              <a:rPr lang="en-US" altLang="ko-KR" sz="2400" b="1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&lt;DTO, EN&gt;</a:t>
            </a:r>
            <a:endParaRPr lang="en-US" altLang="ko-KR" sz="4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A81993-2649-FED1-C8C3-B5B875E8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6" y="2225993"/>
            <a:ext cx="10726647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263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>
                <a:solidFill>
                  <a:srgbClr val="000000"/>
                </a:solidFill>
                <a:effectLst/>
                <a:highlight>
                  <a:srgbClr val="D4D4D4"/>
                </a:highlight>
              </a:rPr>
              <a:t>WebboardService</a:t>
            </a:r>
            <a:r>
              <a:rPr lang="en-US" altLang="ko-KR" sz="2400" b="1" dirty="0">
                <a:solidFill>
                  <a:srgbClr val="000000"/>
                </a:solidFill>
                <a:effectLst/>
                <a:highlight>
                  <a:srgbClr val="D4D4D4"/>
                </a:highlight>
              </a:rPr>
              <a:t> interface</a:t>
            </a:r>
            <a:r>
              <a:rPr lang="ko-KR" altLang="en-US" sz="2400" b="1" dirty="0">
                <a:solidFill>
                  <a:srgbClr val="000000"/>
                </a:solidFill>
                <a:effectLst/>
                <a:highlight>
                  <a:srgbClr val="D4D4D4"/>
                </a:highlight>
              </a:rPr>
              <a:t> </a:t>
            </a:r>
            <a:endParaRPr lang="en-US" altLang="ko-KR" sz="4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47256B-9B0A-6AFF-806E-42D2DBE1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9" y="2013443"/>
            <a:ext cx="10774279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70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7407" cy="2584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JPA( Java Persistence API )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란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 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ORM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 사용하기 위한 자바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API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규격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(interface)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이다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JPA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C Script"/>
              </a:rPr>
              <a:t>는 표준 문서가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500p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C Script"/>
              </a:rPr>
              <a:t>가 넘을 정도로 내용이 방대 하다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highlight>
                  <a:srgbClr val="FFFF00"/>
                </a:highlight>
                <a:latin typeface="Comic Sans MS" panose="030F0702030302020204" pitchFamily="66" charset="0"/>
                <a:ea typeface="HY헤드라인M" panose="02030600000101010101" pitchFamily="18" charset="-127"/>
              </a:rPr>
              <a:t>Hibernate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</a:t>
            </a: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EcipseLink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</a:t>
            </a: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DataNucleus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등이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구현한 </a:t>
            </a:r>
            <a:r>
              <a:rPr lang="ko-KR" altLang="en-US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구현체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이다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Hibernate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C Script"/>
              </a:rPr>
              <a:t>많이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FC Script"/>
              </a:rPr>
              <a:t>스프링은 기본적으로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JPA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C Script"/>
              </a:rPr>
              <a:t>를 사용하고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, </a:t>
            </a:r>
            <a:r>
              <a:rPr lang="en-US" altLang="ko-KR" dirty="0"/>
              <a:t>Hibernate</a:t>
            </a:r>
            <a:r>
              <a:rPr lang="ko-KR" altLang="en-US" dirty="0"/>
              <a:t>와 연동이 쉽게 중간에 연결 라이브러리를 제공 </a:t>
            </a:r>
            <a:endParaRPr lang="en-US" altLang="ko-KR" b="0" i="0" dirty="0">
              <a:solidFill>
                <a:srgbClr val="333333"/>
              </a:solidFill>
              <a:effectLst/>
              <a:latin typeface="FC Script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FC Script"/>
              </a:rPr>
              <a:t>우아한형제들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FC Script"/>
              </a:rPr>
              <a:t>쿠팡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FC Script"/>
              </a:rPr>
              <a:t>카카오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FC Script"/>
              </a:rPr>
              <a:t>,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FC Script"/>
              </a:rPr>
              <a:t>네이버</a:t>
            </a:r>
            <a:r>
              <a:rPr lang="ko-KR" altLang="en-US" dirty="0" err="1">
                <a:solidFill>
                  <a:srgbClr val="333333"/>
                </a:solidFill>
                <a:latin typeface="FC Script"/>
              </a:rPr>
              <a:t>등도</a:t>
            </a:r>
            <a:r>
              <a:rPr lang="ko-KR" altLang="en-US" dirty="0">
                <a:solidFill>
                  <a:srgbClr val="333333"/>
                </a:solidFill>
                <a:latin typeface="FC Script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FC Script"/>
              </a:rPr>
              <a:t>JPA</a:t>
            </a:r>
            <a:r>
              <a:rPr lang="ko-KR" altLang="en-US" dirty="0">
                <a:solidFill>
                  <a:srgbClr val="333333"/>
                </a:solidFill>
                <a:latin typeface="FC Script"/>
              </a:rPr>
              <a:t> 사용</a:t>
            </a:r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634" y="3983908"/>
            <a:ext cx="5559081" cy="223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34399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>
                <a:solidFill>
                  <a:srgbClr val="000000"/>
                </a:solidFill>
                <a:effectLst/>
                <a:highlight>
                  <a:srgbClr val="D4D4D4"/>
                </a:highlight>
              </a:rPr>
              <a:t>WebboardServiceImpl</a:t>
            </a:r>
            <a:r>
              <a:rPr lang="en-US" altLang="ko-KR" sz="2400" b="1" dirty="0">
                <a:solidFill>
                  <a:srgbClr val="000000"/>
                </a:solidFill>
                <a:effectLst/>
                <a:highlight>
                  <a:srgbClr val="D4D4D4"/>
                </a:highlight>
              </a:rPr>
              <a:t> class</a:t>
            </a:r>
            <a:r>
              <a:rPr lang="ko-KR" altLang="en-US" sz="2400" b="1" dirty="0">
                <a:solidFill>
                  <a:srgbClr val="000000"/>
                </a:solidFill>
                <a:effectLst/>
                <a:highlight>
                  <a:srgbClr val="D4D4D4"/>
                </a:highlight>
              </a:rPr>
              <a:t> </a:t>
            </a:r>
            <a:endParaRPr lang="en-US" altLang="ko-KR" sz="4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DA6B84-501F-D8E0-3B07-D25B08EE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3" y="1996969"/>
            <a:ext cx="11364911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66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WebBoardController</a:t>
            </a:r>
            <a:endParaRPr lang="en-US" altLang="ko-KR" sz="24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E3BBC-2DCC-F489-6B93-3B8CBE181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89" y="2204811"/>
            <a:ext cx="767822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4170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WebBoardController</a:t>
            </a:r>
            <a:endParaRPr lang="en-US" altLang="ko-KR" sz="24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4B46A3-7651-4B8B-F029-BB1A81BB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44" y="1938039"/>
            <a:ext cx="7964011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393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WebBoardController</a:t>
            </a:r>
            <a:endParaRPr lang="en-US" altLang="ko-KR" sz="24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A9A98A-A004-4365-5085-312958EAF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12" y="1880887"/>
            <a:ext cx="8783276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094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list.html</a:t>
            </a:r>
          </a:p>
          <a:p>
            <a:r>
              <a:rPr lang="en-US" altLang="ko-KR" sz="1600" dirty="0"/>
              <a:t>  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4FE51D-E73D-9F6E-98B4-8942562E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9" y="1891523"/>
            <a:ext cx="6233154" cy="47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357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list.html</a:t>
            </a:r>
          </a:p>
          <a:p>
            <a:r>
              <a:rPr lang="en-US" altLang="ko-KR" sz="1600" dirty="0"/>
              <a:t>  </a:t>
            </a:r>
            <a:endParaRPr lang="en-US" altLang="ko-KR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4FE51D-E73D-9F6E-98B4-8942562E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9" y="1891523"/>
            <a:ext cx="6233154" cy="47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2154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list.html</a:t>
            </a:r>
          </a:p>
          <a:p>
            <a:r>
              <a:rPr lang="en-US" altLang="ko-KR" sz="1600" dirty="0"/>
              <a:t>  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87EA8-41FD-C25F-D8A1-38077B34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06" y="1876131"/>
            <a:ext cx="797353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8646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list.html</a:t>
            </a:r>
          </a:p>
          <a:p>
            <a:r>
              <a:rPr lang="en-US" altLang="ko-KR" sz="1600" dirty="0"/>
              <a:t>  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1A7846-C95E-E226-E6A7-E3A84655F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88" y="1841181"/>
            <a:ext cx="840222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0069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detail.html</a:t>
            </a:r>
          </a:p>
          <a:p>
            <a:r>
              <a:rPr lang="en-US" altLang="ko-KR" sz="1600" dirty="0"/>
              <a:t>  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421364-9587-EC84-847F-62C30F343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34" y="1800637"/>
            <a:ext cx="6240247" cy="4723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D7423-A05D-701D-57B1-C1E5B158A472}"/>
              </a:ext>
            </a:extLst>
          </p:cNvPr>
          <p:cNvSpPr txBox="1"/>
          <p:nvPr/>
        </p:nvSpPr>
        <p:spPr>
          <a:xfrm>
            <a:off x="7353301" y="2419762"/>
            <a:ext cx="47489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script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7F007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th:inline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altLang="ko-KR" sz="16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1" i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javascript</a:t>
            </a:r>
            <a:r>
              <a:rPr lang="en-US" altLang="ko-KR" sz="1600" b="1" i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16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$(</a:t>
            </a:r>
            <a:r>
              <a:rPr lang="en-US" altLang="ko-KR" sz="16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".</a:t>
            </a:r>
            <a:r>
              <a:rPr lang="en-US" altLang="ko-KR" sz="1600" b="1" dirty="0" err="1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btnDelete</a:t>
            </a:r>
            <a:r>
              <a:rPr lang="en-US" altLang="ko-KR" sz="16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).click(</a:t>
            </a:r>
            <a:r>
              <a:rPr lang="en-US" altLang="ko-KR" sz="16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f_delete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lvl="1"/>
            <a:endParaRPr lang="en-US" altLang="ko-KR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f_delete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(event){</a:t>
            </a:r>
          </a:p>
          <a:p>
            <a:pPr lvl="1"/>
            <a:r>
              <a:rPr lang="en-US" altLang="ko-KR" sz="16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event.preventDefault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sz="16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formObj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$(</a:t>
            </a:r>
            <a:r>
              <a:rPr lang="en-US" altLang="ko-KR" sz="16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"form"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6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formObj.attr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"action"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"delete"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6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formObj.attr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"method"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1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"post"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600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formObj.submit</a:t>
            </a:r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1600" b="1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1600" b="1" dirty="0">
                <a:solidFill>
                  <a:srgbClr val="3F7F7F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script</a:t>
            </a:r>
            <a:r>
              <a:rPr lang="en-US" altLang="ko-KR" sz="1600" b="1" dirty="0">
                <a:solidFill>
                  <a:srgbClr val="008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89102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/>
              <a:t>WebReplyService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5753A4-3BA0-6CC4-4534-1ED5E5BD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85" y="1828643"/>
            <a:ext cx="6219856" cy="47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2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동작원리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애플리케이션과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JDBC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사이에서 동작한다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개발자가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JPA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사용하면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JPA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내부에서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JDBC API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사용하여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SQL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 호출하여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DB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와 통신한다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즉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개발자가 직접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JDBC API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쓰는 것이 아니다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pic>
        <p:nvPicPr>
          <p:cNvPr id="5" name="그림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71600" y="3535076"/>
            <a:ext cx="5424036" cy="264475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Google Shape;97;p7">
            <a:extLst>
              <a:ext uri="{FF2B5EF4-FFF2-40B4-BE49-F238E27FC236}">
                <a16:creationId xmlns:a16="http://schemas.microsoft.com/office/drawing/2014/main" id="{D951BEBF-EEE0-56CC-8584-1C8FCF8220B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328" y="2918135"/>
            <a:ext cx="2692072" cy="3635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914500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/>
              <a:t>WebReplyServiceImpl</a:t>
            </a:r>
            <a:endParaRPr lang="en-US" altLang="ko-KR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B505B-713B-A66D-4D5B-4043E3E13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53" y="1818945"/>
            <a:ext cx="640169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92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/>
              <a:t>WebReplyController</a:t>
            </a:r>
            <a:endParaRPr lang="en-US" altLang="ko-KR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EAB88-DD6F-456D-9464-BD2D054E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10" y="1759973"/>
            <a:ext cx="5382011" cy="49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70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/>
              <a:t>detail.html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52563A-D3C6-F001-3262-6F99F07A2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6" y="1952419"/>
            <a:ext cx="8830907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421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/>
              <a:t>detail.html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A4773-BD71-64C7-A557-1D3994BF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90" y="1728742"/>
            <a:ext cx="7511010" cy="47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953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 err="1"/>
              <a:t>전역예외</a:t>
            </a:r>
            <a:r>
              <a:rPr lang="ko-KR" altLang="en-US" sz="2400" dirty="0"/>
              <a:t> 처리</a:t>
            </a:r>
            <a:endParaRPr lang="en-US" altLang="ko-KR" sz="2400" dirty="0"/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@ControllerAdvice</a:t>
            </a: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@RestControllerAdvice</a:t>
            </a: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@ExceptionHandler</a:t>
            </a: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/>
              <a:t>@ResponseStatus</a:t>
            </a: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1" dirty="0"/>
              <a:t>Not Found</a:t>
            </a:r>
            <a:r>
              <a:rPr lang="ko-KR" altLang="en-US" sz="2400" b="1" dirty="0"/>
              <a:t>설정</a:t>
            </a:r>
            <a:endParaRPr lang="en-US" altLang="ko-KR" sz="2400" b="1" dirty="0"/>
          </a:p>
          <a:p>
            <a:pPr lvl="2"/>
            <a:r>
              <a:rPr lang="en-US" altLang="ko-KR" sz="2000" dirty="0" err="1"/>
              <a:t>spring.mvc.throw</a:t>
            </a:r>
            <a:r>
              <a:rPr lang="en-US" altLang="ko-KR" sz="2000" dirty="0"/>
              <a:t>-exception-if-no-handler-found=true</a:t>
            </a:r>
          </a:p>
          <a:p>
            <a:r>
              <a:rPr lang="en-US" altLang="ko-KR" dirty="0"/>
              <a:t>	#ture</a:t>
            </a:r>
            <a:r>
              <a:rPr lang="ko-KR" altLang="en-US" dirty="0"/>
              <a:t> 설정 </a:t>
            </a:r>
            <a:r>
              <a:rPr lang="en-US" altLang="ko-KR" dirty="0"/>
              <a:t>: dispatcher servlet</a:t>
            </a:r>
            <a:r>
              <a:rPr lang="ko-KR" altLang="en-US" dirty="0"/>
              <a:t>에서 요청에 대한 </a:t>
            </a:r>
            <a:r>
              <a:rPr lang="ko-KR" altLang="en-US" dirty="0" err="1"/>
              <a:t>핸들러를</a:t>
            </a:r>
            <a:r>
              <a:rPr lang="ko-KR" altLang="en-US" dirty="0"/>
              <a:t> 찾을 때 </a:t>
            </a:r>
          </a:p>
          <a:p>
            <a:r>
              <a:rPr lang="en-US" altLang="ko-KR" dirty="0"/>
              <a:t>	#</a:t>
            </a:r>
            <a:r>
              <a:rPr lang="ko-KR" altLang="en-US" dirty="0"/>
              <a:t>요청을 처리할 수 있는 </a:t>
            </a:r>
            <a:r>
              <a:rPr lang="ko-KR" altLang="en-US" dirty="0" err="1"/>
              <a:t>핸들러가</a:t>
            </a:r>
            <a:r>
              <a:rPr lang="ko-KR" altLang="en-US" dirty="0"/>
              <a:t> 없다면 즉</a:t>
            </a:r>
            <a:r>
              <a:rPr lang="en-US" altLang="ko-KR" dirty="0"/>
              <a:t>, </a:t>
            </a:r>
            <a:r>
              <a:rPr lang="en-US" altLang="ko-KR" dirty="0" err="1"/>
              <a:t>mappedHandler</a:t>
            </a:r>
            <a:r>
              <a:rPr lang="ko-KR" altLang="en-US" dirty="0"/>
              <a:t>가 </a:t>
            </a:r>
            <a:r>
              <a:rPr lang="en-US" altLang="ko-KR" dirty="0"/>
              <a:t>null</a:t>
            </a:r>
            <a:r>
              <a:rPr lang="ko-KR" altLang="en-US" dirty="0"/>
              <a:t>이라면 </a:t>
            </a:r>
            <a:r>
              <a:rPr lang="en-US" altLang="ko-KR" dirty="0"/>
              <a:t>	#NoHandlerFoundException</a:t>
            </a:r>
            <a:r>
              <a:rPr lang="ko-KR" altLang="en-US" dirty="0"/>
              <a:t>예외를 던진다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#</a:t>
            </a:r>
            <a:r>
              <a:rPr lang="en-US" altLang="ko-KR" sz="2000" dirty="0"/>
              <a:t>false</a:t>
            </a:r>
            <a:r>
              <a:rPr lang="ko-KR" altLang="en-US" sz="2000" dirty="0"/>
              <a:t>라면 </a:t>
            </a:r>
            <a:r>
              <a:rPr lang="en-US" altLang="ko-KR" sz="2000" dirty="0" err="1"/>
              <a:t>BasicErrorController</a:t>
            </a:r>
            <a:r>
              <a:rPr lang="ko-KR" altLang="en-US" sz="2000" dirty="0"/>
              <a:t>에서 응답을 반환한다</a:t>
            </a:r>
            <a:r>
              <a:rPr lang="en-US" altLang="ko-KR" sz="2000" dirty="0"/>
              <a:t>.</a:t>
            </a:r>
          </a:p>
          <a:p>
            <a:pPr marL="1271588" lvl="2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b="1" dirty="0"/>
          </a:p>
          <a:p>
            <a:pPr marL="357188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11765730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 err="1"/>
              <a:t>전역예외</a:t>
            </a:r>
            <a:r>
              <a:rPr lang="ko-KR" altLang="en-US" sz="2400" dirty="0"/>
              <a:t> 처리</a:t>
            </a:r>
            <a:r>
              <a:rPr lang="en-US" altLang="ko-KR" sz="2400" dirty="0"/>
              <a:t>(</a:t>
            </a:r>
            <a:r>
              <a:rPr lang="ko-KR" altLang="en-US" sz="2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문제점</a:t>
            </a:r>
            <a:r>
              <a:rPr lang="en-US" altLang="ko-KR" sz="2400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: static</a:t>
            </a:r>
            <a:r>
              <a:rPr lang="ko-KR" altLang="en-US" sz="2400" kern="1200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자원과 충돌</a:t>
            </a:r>
            <a:r>
              <a:rPr lang="en-US" altLang="ko-KR" sz="2400" baseline="0" dirty="0">
                <a:solidFill>
                  <a:srgbClr val="FF0000"/>
                </a:solidFill>
              </a:rPr>
              <a:t>)</a:t>
            </a:r>
            <a:endParaRPr lang="en-US" altLang="ko-KR" sz="2400" dirty="0"/>
          </a:p>
          <a:p>
            <a:pPr lvl="2">
              <a:lnSpc>
                <a:spcPct val="150000"/>
              </a:lnSpc>
            </a:pPr>
            <a:endParaRPr lang="en-US" altLang="ko-KR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75" y="1901825"/>
            <a:ext cx="82232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9A2B22-06C7-8118-697A-4B0C52FC1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825" y="5145200"/>
            <a:ext cx="6801799" cy="14861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B3E7A-87E2-340C-C2E7-BFB3C6D402B7}"/>
              </a:ext>
            </a:extLst>
          </p:cNvPr>
          <p:cNvSpPr txBox="1"/>
          <p:nvPr/>
        </p:nvSpPr>
        <p:spPr>
          <a:xfrm>
            <a:off x="8709082" y="3370786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//</a:t>
            </a:r>
            <a:r>
              <a:rPr lang="en-US" altLang="ko-KR" sz="1600" dirty="0">
                <a:solidFill>
                  <a:srgbClr val="FF0000"/>
                </a:solidFill>
              </a:rPr>
              <a:t>API</a:t>
            </a:r>
            <a:r>
              <a:rPr lang="ko-KR" altLang="en-US" sz="1600" dirty="0">
                <a:solidFill>
                  <a:srgbClr val="FF0000"/>
                </a:solidFill>
              </a:rPr>
              <a:t>로 사용하는 경우</a:t>
            </a:r>
            <a:r>
              <a:rPr lang="ko-KR" altLang="en-US" sz="16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1600" kern="12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5AFD7E-D623-FD5D-B8B1-4CBB9E35D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302" y="3889765"/>
            <a:ext cx="4277322" cy="10288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903355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 err="1"/>
              <a:t>전역예외</a:t>
            </a:r>
            <a:r>
              <a:rPr lang="ko-KR" altLang="en-US" sz="2400" dirty="0"/>
              <a:t> 처리</a:t>
            </a:r>
            <a:r>
              <a:rPr lang="en-US" altLang="ko-KR" sz="2400" dirty="0"/>
              <a:t>(</a:t>
            </a:r>
            <a:r>
              <a:rPr lang="ko-KR" altLang="en-US" sz="2400" dirty="0"/>
              <a:t>실습</a:t>
            </a:r>
            <a:r>
              <a:rPr lang="en-US" altLang="ko-KR" sz="2400"/>
              <a:t>)</a:t>
            </a: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978FA1-22F9-A1A1-DF0A-BB83ADB3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14" y="1789256"/>
            <a:ext cx="7879107" cy="49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946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AOP</a:t>
            </a:r>
          </a:p>
          <a:p>
            <a:pPr>
              <a:lnSpc>
                <a:spcPct val="150000"/>
              </a:lnSpc>
            </a:pPr>
            <a:endParaRPr lang="en-US" altLang="ko-KR" sz="2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1927225"/>
            <a:ext cx="6321939" cy="1241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8" y="3439369"/>
            <a:ext cx="8485188" cy="2566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79458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06103" y="1041023"/>
            <a:ext cx="11379794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File Upload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Spring Boot</a:t>
            </a:r>
            <a:r>
              <a:rPr lang="ko-KR" altLang="en-US" dirty="0"/>
              <a:t>에 내장된  </a:t>
            </a:r>
            <a:r>
              <a:rPr lang="en-US" altLang="ko-KR" dirty="0"/>
              <a:t>Tomcat</a:t>
            </a:r>
            <a:r>
              <a:rPr lang="ko-KR" altLang="en-US" dirty="0" err="1"/>
              <a:t>이용시</a:t>
            </a:r>
            <a:r>
              <a:rPr lang="ko-KR" altLang="en-US" dirty="0"/>
              <a:t> 별도의 </a:t>
            </a:r>
            <a:r>
              <a:rPr lang="en-US" altLang="ko-KR" dirty="0" err="1"/>
              <a:t>Libray</a:t>
            </a:r>
            <a:r>
              <a:rPr lang="ko-KR" altLang="en-US" dirty="0"/>
              <a:t>없이 </a:t>
            </a:r>
            <a:r>
              <a:rPr lang="en-US" altLang="ko-KR" dirty="0"/>
              <a:t>Upload</a:t>
            </a:r>
            <a:r>
              <a:rPr lang="ko-KR" altLang="en-US" dirty="0"/>
              <a:t>가능하다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기본설정과 썸네일 라이브러리 추가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en-US" altLang="ko-KR" dirty="0" err="1"/>
              <a:t>application.properties</a:t>
            </a:r>
            <a:r>
              <a:rPr lang="en-US" altLang="ko-KR" dirty="0"/>
              <a:t>]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spring.servlet.multipart.enabled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-US" altLang="ko-KR" dirty="0">
                <a:solidFill>
                  <a:srgbClr val="2AA198"/>
                </a:solidFill>
                <a:effectLst/>
                <a:highlight>
                  <a:srgbClr val="FFFFFF"/>
                </a:highlight>
              </a:rPr>
              <a:t>true</a:t>
            </a:r>
            <a:endParaRPr lang="en-US" altLang="ko-KR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spring.servlet.multipart.location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-US" altLang="ko-KR" dirty="0">
                <a:solidFill>
                  <a:srgbClr val="2AA198"/>
                </a:solidFill>
                <a:effectLst/>
                <a:highlight>
                  <a:srgbClr val="FFFFFF"/>
                </a:highlight>
              </a:rPr>
              <a:t>C:</a:t>
            </a:r>
            <a:r>
              <a:rPr lang="en-US" altLang="ko-KR" dirty="0">
                <a:solidFill>
                  <a:srgbClr val="CB4B16"/>
                </a:solidFill>
                <a:effectLst/>
                <a:highlight>
                  <a:srgbClr val="FFFFFF"/>
                </a:highlight>
              </a:rPr>
              <a:t>\\</a:t>
            </a:r>
            <a:r>
              <a:rPr lang="en-US" altLang="ko-KR" dirty="0">
                <a:solidFill>
                  <a:srgbClr val="2AA198"/>
                </a:solidFill>
                <a:effectLst/>
                <a:highlight>
                  <a:srgbClr val="FFFFFF"/>
                </a:highlight>
              </a:rPr>
              <a:t>upload</a:t>
            </a:r>
            <a:endParaRPr lang="en-US" altLang="ko-KR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spring.servlet.multipart.max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-request-size=</a:t>
            </a:r>
            <a:r>
              <a:rPr lang="en-US" altLang="ko-KR" dirty="0">
                <a:solidFill>
                  <a:srgbClr val="2AA198"/>
                </a:solidFill>
                <a:effectLst/>
                <a:highlight>
                  <a:srgbClr val="FFFFFF"/>
                </a:highlight>
              </a:rPr>
              <a:t>30MB</a:t>
            </a:r>
            <a:endParaRPr lang="en-US" altLang="ko-KR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spring.servlet.multipart.max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-file-size=</a:t>
            </a:r>
            <a:r>
              <a:rPr lang="en-US" altLang="ko-KR" dirty="0">
                <a:solidFill>
                  <a:srgbClr val="2AA198"/>
                </a:solidFill>
                <a:effectLst/>
                <a:highlight>
                  <a:srgbClr val="FFFFFF"/>
                </a:highlight>
              </a:rPr>
              <a:t>10MB</a:t>
            </a:r>
            <a:endParaRPr lang="en-US" altLang="ko-KR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u="sng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com.shinhan.upload.path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-US" altLang="ko-KR" dirty="0">
                <a:solidFill>
                  <a:srgbClr val="2AA198"/>
                </a:solidFill>
                <a:effectLst/>
                <a:highlight>
                  <a:srgbClr val="FFFFFF"/>
                </a:highlight>
              </a:rPr>
              <a:t>C:</a:t>
            </a:r>
            <a:r>
              <a:rPr lang="en-US" altLang="ko-KR" dirty="0">
                <a:solidFill>
                  <a:srgbClr val="CB4B16"/>
                </a:solidFill>
                <a:effectLst/>
                <a:highlight>
                  <a:srgbClr val="FFFFFF"/>
                </a:highlight>
              </a:rPr>
              <a:t>\\</a:t>
            </a:r>
            <a:r>
              <a:rPr lang="en-US" altLang="ko-KR" dirty="0">
                <a:solidFill>
                  <a:srgbClr val="2AA198"/>
                </a:solidFill>
                <a:effectLst/>
                <a:highlight>
                  <a:srgbClr val="FFFFFF"/>
                </a:highlight>
              </a:rPr>
              <a:t>upload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en-US" altLang="ko-KR" dirty="0"/>
              <a:t>[pom.xml]</a:t>
            </a:r>
          </a:p>
          <a:p>
            <a:pPr lvl="1"/>
            <a:r>
              <a:rPr lang="en-US" altLang="ko-KR" dirty="0">
                <a:ea typeface="CookieRun Bold" panose="020B0600000101010101" pitchFamily="50" charset="-127"/>
              </a:rPr>
              <a:t>&lt;dependency&gt;</a:t>
            </a:r>
          </a:p>
          <a:p>
            <a:pPr lvl="2"/>
            <a:r>
              <a:rPr lang="en-US" altLang="ko-KR" dirty="0">
                <a:ea typeface="CookieRun Bold" panose="020B0600000101010101" pitchFamily="50" charset="-127"/>
              </a:rPr>
              <a:t>&lt;</a:t>
            </a:r>
            <a:r>
              <a:rPr lang="en-US" altLang="ko-KR" dirty="0" err="1">
                <a:ea typeface="CookieRun Bold" panose="020B0600000101010101" pitchFamily="50" charset="-127"/>
              </a:rPr>
              <a:t>groupId</a:t>
            </a:r>
            <a:r>
              <a:rPr lang="en-US" altLang="ko-KR" dirty="0">
                <a:ea typeface="CookieRun Bold" panose="020B0600000101010101" pitchFamily="50" charset="-127"/>
              </a:rPr>
              <a:t>&gt;</a:t>
            </a:r>
            <a:r>
              <a:rPr lang="en-US" altLang="ko-KR" dirty="0" err="1">
                <a:ea typeface="CookieRun Bold" panose="020B0600000101010101" pitchFamily="50" charset="-127"/>
              </a:rPr>
              <a:t>net.coobird</a:t>
            </a:r>
            <a:r>
              <a:rPr lang="en-US" altLang="ko-KR" dirty="0">
                <a:ea typeface="CookieRun Bold" panose="020B0600000101010101" pitchFamily="50" charset="-127"/>
              </a:rPr>
              <a:t>&lt;/</a:t>
            </a:r>
            <a:r>
              <a:rPr lang="en-US" altLang="ko-KR" dirty="0" err="1">
                <a:ea typeface="CookieRun Bold" panose="020B0600000101010101" pitchFamily="50" charset="-127"/>
              </a:rPr>
              <a:t>groupId</a:t>
            </a:r>
            <a:r>
              <a:rPr lang="en-US" altLang="ko-KR" dirty="0">
                <a:ea typeface="CookieRun Bold" panose="020B0600000101010101" pitchFamily="50" charset="-127"/>
              </a:rPr>
              <a:t>&gt;</a:t>
            </a:r>
          </a:p>
          <a:p>
            <a:pPr lvl="2"/>
            <a:r>
              <a:rPr lang="en-US" altLang="ko-KR" dirty="0">
                <a:ea typeface="CookieRun Bold" panose="020B0600000101010101" pitchFamily="50" charset="-127"/>
              </a:rPr>
              <a:t>&lt;</a:t>
            </a:r>
            <a:r>
              <a:rPr lang="en-US" altLang="ko-KR" dirty="0" err="1">
                <a:ea typeface="CookieRun Bold" panose="020B0600000101010101" pitchFamily="50" charset="-127"/>
              </a:rPr>
              <a:t>artifactId</a:t>
            </a:r>
            <a:r>
              <a:rPr lang="en-US" altLang="ko-KR" dirty="0">
                <a:ea typeface="CookieRun Bold" panose="020B0600000101010101" pitchFamily="50" charset="-127"/>
              </a:rPr>
              <a:t>&gt;</a:t>
            </a:r>
            <a:r>
              <a:rPr lang="en-US" altLang="ko-KR" dirty="0" err="1">
                <a:ea typeface="CookieRun Bold" panose="020B0600000101010101" pitchFamily="50" charset="-127"/>
              </a:rPr>
              <a:t>thumbnailator</a:t>
            </a:r>
            <a:r>
              <a:rPr lang="en-US" altLang="ko-KR" dirty="0">
                <a:ea typeface="CookieRun Bold" panose="020B0600000101010101" pitchFamily="50" charset="-127"/>
              </a:rPr>
              <a:t>&lt;/</a:t>
            </a:r>
            <a:r>
              <a:rPr lang="en-US" altLang="ko-KR" dirty="0" err="1">
                <a:ea typeface="CookieRun Bold" panose="020B0600000101010101" pitchFamily="50" charset="-127"/>
              </a:rPr>
              <a:t>artifactId</a:t>
            </a:r>
            <a:r>
              <a:rPr lang="en-US" altLang="ko-KR" dirty="0">
                <a:ea typeface="CookieRun Bold" panose="020B0600000101010101" pitchFamily="50" charset="-127"/>
              </a:rPr>
              <a:t>&gt;</a:t>
            </a:r>
          </a:p>
          <a:p>
            <a:pPr lvl="2"/>
            <a:r>
              <a:rPr lang="en-US" altLang="ko-KR" dirty="0">
                <a:ea typeface="CookieRun Bold" panose="020B0600000101010101" pitchFamily="50" charset="-127"/>
              </a:rPr>
              <a:t>&lt;version&gt;0.4.13&lt;/version&gt;</a:t>
            </a:r>
          </a:p>
          <a:p>
            <a:pPr lvl="1"/>
            <a:r>
              <a:rPr lang="en-US" altLang="ko-KR" dirty="0">
                <a:ea typeface="CookieRun Bold" panose="020B0600000101010101" pitchFamily="50" charset="-127"/>
              </a:rPr>
              <a:t>&lt;/dependency&gt;</a:t>
            </a:r>
          </a:p>
        </p:txBody>
      </p:sp>
    </p:spTree>
    <p:extLst>
      <p:ext uri="{BB962C8B-B14F-4D97-AF65-F5344CB8AC3E}">
        <p14:creationId xmlns:p14="http://schemas.microsoft.com/office/powerpoint/2010/main" val="369704656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File Upload</a:t>
            </a:r>
            <a:r>
              <a:rPr lang="ko-KR" altLang="en-US" sz="2400"/>
              <a:t> </a:t>
            </a:r>
            <a:endParaRPr lang="en-US" altLang="ko-KR" sz="2400"/>
          </a:p>
          <a:p>
            <a:pPr>
              <a:lnSpc>
                <a:spcPct val="150000"/>
              </a:lnSpc>
            </a:pPr>
            <a:endParaRPr lang="en-US" altLang="ko-KR" sz="2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E9DD00-5134-3498-8D40-337A9360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35" y="1971863"/>
            <a:ext cx="3867690" cy="17147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3612C1-53FE-F4C1-1001-F328B5F5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56" y="4338552"/>
            <a:ext cx="6668431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7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A16852-3B19-4B91-81AF-44A92A6D7C03}"/>
              </a:ext>
            </a:extLst>
          </p:cNvPr>
          <p:cNvGrpSpPr/>
          <p:nvPr/>
        </p:nvGrpSpPr>
        <p:grpSpPr>
          <a:xfrm>
            <a:off x="4793673" y="1191996"/>
            <a:ext cx="6442363" cy="810340"/>
            <a:chOff x="4793673" y="1205344"/>
            <a:chExt cx="6442363" cy="1080000"/>
          </a:xfrm>
        </p:grpSpPr>
        <p:sp>
          <p:nvSpPr>
            <p:cNvPr id="33" name="육각형 3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249895" y="1252938"/>
            <a:ext cx="4047618" cy="646331"/>
            <a:chOff x="5309613" y="1537405"/>
            <a:chExt cx="3206601" cy="793348"/>
          </a:xfrm>
        </p:grpSpPr>
        <p:sp>
          <p:nvSpPr>
            <p:cNvPr id="18" name="직사각형 17"/>
            <p:cNvSpPr/>
            <p:nvPr/>
          </p:nvSpPr>
          <p:spPr>
            <a:xfrm>
              <a:off x="6030979" y="1537405"/>
              <a:ext cx="2485235" cy="7933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Preference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09613" y="1656674"/>
              <a:ext cx="531925" cy="55481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400" b="1" i="0" u="none" strike="noStrike" kern="0" normalizeH="0" baseline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rPr>
                <a:t>Ⅰ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13E1BF-4A3B-4B72-8DFF-AC09F12DF342}"/>
              </a:ext>
            </a:extLst>
          </p:cNvPr>
          <p:cNvSpPr/>
          <p:nvPr/>
        </p:nvSpPr>
        <p:spPr>
          <a:xfrm>
            <a:off x="5526361" y="2652431"/>
            <a:ext cx="184730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1" i="0" u="none" strike="noStrike" kern="0" normalizeH="0" baseline="0" noProof="0" dirty="0">
              <a:ln w="2857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3A16852-3B19-4B91-81AF-44A92A6D7C03}"/>
              </a:ext>
            </a:extLst>
          </p:cNvPr>
          <p:cNvGrpSpPr/>
          <p:nvPr/>
        </p:nvGrpSpPr>
        <p:grpSpPr>
          <a:xfrm>
            <a:off x="4785897" y="2098558"/>
            <a:ext cx="6442363" cy="810340"/>
            <a:chOff x="4793673" y="1205344"/>
            <a:chExt cx="6442363" cy="1080000"/>
          </a:xfrm>
        </p:grpSpPr>
        <p:sp>
          <p:nvSpPr>
            <p:cNvPr id="36" name="육각형 35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화살표: 오각형 3">
              <a:extLst>
                <a:ext uri="{FF2B5EF4-FFF2-40B4-BE49-F238E27FC236}">
                  <a16:creationId xmlns:a16="http://schemas.microsoft.com/office/drawing/2014/main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208985" y="2097945"/>
            <a:ext cx="5450115" cy="769441"/>
            <a:chOff x="5283364" y="1461848"/>
            <a:chExt cx="4317686" cy="944461"/>
          </a:xfrm>
        </p:grpSpPr>
        <p:sp>
          <p:nvSpPr>
            <p:cNvPr id="40" name="직사각형 39"/>
            <p:cNvSpPr/>
            <p:nvPr/>
          </p:nvSpPr>
          <p:spPr>
            <a:xfrm>
              <a:off x="6030979" y="1537404"/>
              <a:ext cx="3570071" cy="7933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SpringBoot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283364" y="1461848"/>
              <a:ext cx="584422" cy="9444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4400" b="1" kern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Ⅱ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3A16852-3B19-4B91-81AF-44A92A6D7C03}"/>
              </a:ext>
            </a:extLst>
          </p:cNvPr>
          <p:cNvGrpSpPr/>
          <p:nvPr/>
        </p:nvGrpSpPr>
        <p:grpSpPr>
          <a:xfrm>
            <a:off x="4784795" y="3005120"/>
            <a:ext cx="6442363" cy="810340"/>
            <a:chOff x="4793673" y="1205344"/>
            <a:chExt cx="6442363" cy="1080000"/>
          </a:xfrm>
        </p:grpSpPr>
        <p:sp>
          <p:nvSpPr>
            <p:cNvPr id="44" name="육각형 43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5" name="화살표: 오각형 3">
              <a:extLst>
                <a:ext uri="{FF2B5EF4-FFF2-40B4-BE49-F238E27FC236}">
                  <a16:creationId xmlns:a16="http://schemas.microsoft.com/office/drawing/2014/main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207884" y="3004507"/>
            <a:ext cx="4080752" cy="769441"/>
            <a:chOff x="5283364" y="1461848"/>
            <a:chExt cx="3232850" cy="944461"/>
          </a:xfrm>
        </p:grpSpPr>
        <p:sp>
          <p:nvSpPr>
            <p:cNvPr id="48" name="직사각형 47"/>
            <p:cNvSpPr/>
            <p:nvPr/>
          </p:nvSpPr>
          <p:spPr>
            <a:xfrm>
              <a:off x="6030979" y="1537405"/>
              <a:ext cx="2485235" cy="7933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JPA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283364" y="1461848"/>
              <a:ext cx="584422" cy="9444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4400" b="1" kern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Ⅲ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3A16852-3B19-4B91-81AF-44A92A6D7C03}"/>
              </a:ext>
            </a:extLst>
          </p:cNvPr>
          <p:cNvGrpSpPr/>
          <p:nvPr/>
        </p:nvGrpSpPr>
        <p:grpSpPr>
          <a:xfrm>
            <a:off x="4784794" y="3905008"/>
            <a:ext cx="6442363" cy="810340"/>
            <a:chOff x="4793673" y="1205344"/>
            <a:chExt cx="6442363" cy="1080000"/>
          </a:xfrm>
        </p:grpSpPr>
        <p:sp>
          <p:nvSpPr>
            <p:cNvPr id="69" name="육각형 68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0" name="화살표: 오각형 3">
              <a:extLst>
                <a:ext uri="{FF2B5EF4-FFF2-40B4-BE49-F238E27FC236}">
                  <a16:creationId xmlns:a16="http://schemas.microsoft.com/office/drawing/2014/main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5220130" y="3904395"/>
            <a:ext cx="4080752" cy="769441"/>
            <a:chOff x="5283364" y="1461848"/>
            <a:chExt cx="3232850" cy="944461"/>
          </a:xfrm>
        </p:grpSpPr>
        <p:sp>
          <p:nvSpPr>
            <p:cNvPr id="73" name="직사각형 72"/>
            <p:cNvSpPr/>
            <p:nvPr/>
          </p:nvSpPr>
          <p:spPr>
            <a:xfrm>
              <a:off x="6030979" y="1537405"/>
              <a:ext cx="2485235" cy="7933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Thymeleaf</a:t>
              </a:r>
              <a:endParaRPr lang="ko-KR" altLang="en-US" sz="36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283364" y="1461848"/>
              <a:ext cx="584422" cy="9444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4400" b="1" kern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Ⅳ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D3A16852-3B19-4B91-81AF-44A92A6D7C03}"/>
              </a:ext>
            </a:extLst>
          </p:cNvPr>
          <p:cNvGrpSpPr/>
          <p:nvPr/>
        </p:nvGrpSpPr>
        <p:grpSpPr>
          <a:xfrm>
            <a:off x="4790366" y="4818244"/>
            <a:ext cx="6442363" cy="810340"/>
            <a:chOff x="4793673" y="1205344"/>
            <a:chExt cx="6442363" cy="1080000"/>
          </a:xfrm>
        </p:grpSpPr>
        <p:sp>
          <p:nvSpPr>
            <p:cNvPr id="76" name="육각형 75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7" name="화살표: 오각형 3">
              <a:extLst>
                <a:ext uri="{FF2B5EF4-FFF2-40B4-BE49-F238E27FC236}">
                  <a16:creationId xmlns:a16="http://schemas.microsoft.com/office/drawing/2014/main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283410" y="4817631"/>
            <a:ext cx="4023043" cy="769441"/>
            <a:chOff x="5329082" y="1461848"/>
            <a:chExt cx="3187132" cy="944461"/>
          </a:xfrm>
        </p:grpSpPr>
        <p:sp>
          <p:nvSpPr>
            <p:cNvPr id="80" name="직사각형 79"/>
            <p:cNvSpPr/>
            <p:nvPr/>
          </p:nvSpPr>
          <p:spPr>
            <a:xfrm>
              <a:off x="6030979" y="1537404"/>
              <a:ext cx="2485235" cy="7933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Spring MVC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329082" y="1461848"/>
              <a:ext cx="492987" cy="9444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4400" b="1" kern="0" noProof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V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3A16852-3B19-4B91-81AF-44A92A6D7C03}"/>
              </a:ext>
            </a:extLst>
          </p:cNvPr>
          <p:cNvGrpSpPr/>
          <p:nvPr/>
        </p:nvGrpSpPr>
        <p:grpSpPr>
          <a:xfrm>
            <a:off x="4797040" y="5699212"/>
            <a:ext cx="6442363" cy="810340"/>
            <a:chOff x="4793673" y="1205344"/>
            <a:chExt cx="6442363" cy="1080000"/>
          </a:xfrm>
        </p:grpSpPr>
        <p:sp>
          <p:nvSpPr>
            <p:cNvPr id="83" name="육각형 8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4" name="화살표: 오각형 3">
              <a:extLst>
                <a:ext uri="{FF2B5EF4-FFF2-40B4-BE49-F238E27FC236}">
                  <a16:creationId xmlns:a16="http://schemas.microsoft.com/office/drawing/2014/main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232376" y="5698599"/>
            <a:ext cx="4080752" cy="769441"/>
            <a:chOff x="5283364" y="1461848"/>
            <a:chExt cx="3232850" cy="944461"/>
          </a:xfrm>
        </p:grpSpPr>
        <p:sp>
          <p:nvSpPr>
            <p:cNvPr id="87" name="직사각형 86"/>
            <p:cNvSpPr/>
            <p:nvPr/>
          </p:nvSpPr>
          <p:spPr>
            <a:xfrm>
              <a:off x="6030979" y="1537405"/>
              <a:ext cx="2485235" cy="7933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Security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283364" y="1461848"/>
              <a:ext cx="584422" cy="94446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lvl="0" algn="ctr" latinLnBrk="0">
                <a:defRPr/>
              </a:pPr>
              <a:r>
                <a:rPr lang="en-US" altLang="ko-KR" sz="4400" b="1" kern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Ⅵ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14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90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조회과정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DAO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에서 테이블의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로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pk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넘긴다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Entity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의 매핑 정보를 바탕으로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SQL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문을 생성한다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.(select ~ where id=10)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JDBC API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사용하여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SQL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문을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DB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 보낸다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DB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에서 전달된 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ResultSet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객체에 매핑한다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1F30E6-012B-8C52-734C-62CF515B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70" y="3764636"/>
            <a:ext cx="8847110" cy="270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8494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File Upload</a:t>
            </a:r>
            <a:r>
              <a:rPr lang="ko-KR" altLang="en-US" sz="2400"/>
              <a:t> </a:t>
            </a:r>
            <a:endParaRPr lang="en-US" altLang="ko-KR" sz="2400"/>
          </a:p>
          <a:p>
            <a:pPr>
              <a:lnSpc>
                <a:spcPct val="150000"/>
              </a:lnSpc>
            </a:pPr>
            <a:endParaRPr lang="en-US" altLang="ko-KR" sz="2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4AAC5E-69BD-055D-DF99-73262B090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6" y="1824904"/>
            <a:ext cx="5867620" cy="47945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50540" y="1824904"/>
            <a:ext cx="67153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contentType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ajax</a:t>
            </a:r>
            <a:r>
              <a:rPr lang="ko-KR" altLang="en-US" sz="1600"/>
              <a:t>를 통해서 서버에 데이터를 보낼 때 데이터 유형을 결정</a:t>
            </a:r>
            <a:endParaRPr lang="en-US" altLang="ko-KR" sz="1600"/>
          </a:p>
          <a:p>
            <a:pPr>
              <a:lnSpc>
                <a:spcPct val="150000"/>
              </a:lnSpc>
            </a:pPr>
            <a:r>
              <a:rPr lang="ko-KR" altLang="en-US" sz="1600"/>
              <a:t>기본값</a:t>
            </a:r>
            <a:r>
              <a:rPr lang="en-US" altLang="ko-KR" sz="1600"/>
              <a:t>:</a:t>
            </a:r>
            <a:r>
              <a:rPr lang="ko-KR" altLang="en-US" sz="1600"/>
              <a:t> </a:t>
            </a:r>
            <a:r>
              <a:rPr lang="en-US" altLang="ko-KR" sz="1600"/>
              <a:t>'application/x-www-form-urlencoded; charset=UTF-8'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jQuery 1.6</a:t>
            </a:r>
            <a:r>
              <a:rPr lang="ko-KR" altLang="en-US" sz="1600"/>
              <a:t>부터</a:t>
            </a:r>
            <a:r>
              <a:rPr lang="en-US" altLang="ko-KR" sz="1600"/>
              <a:t>: false</a:t>
            </a:r>
            <a:r>
              <a:rPr lang="ko-KR" altLang="en-US" sz="1600"/>
              <a:t>이면 요청 헤더에 콘텐츠 타입 설정안함을 의미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processData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true: </a:t>
            </a:r>
            <a:r>
              <a:rPr lang="ko-KR" altLang="en-US" sz="1600"/>
              <a:t>기본값</a:t>
            </a:r>
            <a:r>
              <a:rPr lang="en-US" altLang="ko-KR" sz="1600"/>
              <a:t>,</a:t>
            </a:r>
            <a:r>
              <a:rPr lang="ko-KR" altLang="en-US" sz="1600"/>
              <a:t> </a:t>
            </a:r>
            <a:r>
              <a:rPr lang="en-US" altLang="ko-KR" sz="1600"/>
              <a:t>data</a:t>
            </a:r>
            <a:r>
              <a:rPr lang="ko-KR" altLang="en-US" sz="1600"/>
              <a:t>속성의 값이 콘텐츠 타입에 맞게 쿼리 문자열로 처리</a:t>
            </a:r>
            <a:r>
              <a:rPr lang="en-US" altLang="ko-KR" sz="16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/>
              <a:t>false</a:t>
            </a:r>
            <a:r>
              <a:rPr lang="ko-KR" altLang="en-US" sz="1600"/>
              <a:t> </a:t>
            </a:r>
            <a:r>
              <a:rPr lang="en-US" altLang="ko-KR" sz="1600"/>
              <a:t>: </a:t>
            </a:r>
            <a:r>
              <a:rPr lang="ko-KR" altLang="en-US" sz="1600"/>
              <a:t>처리되지 않은 데이터를 보냄을 의미</a:t>
            </a:r>
            <a:endParaRPr lang="en-US" altLang="ko-KR" sz="160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8448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File Upload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7E395F-8A31-BD2B-625F-AAE562794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18" y="1844528"/>
            <a:ext cx="7736395" cy="465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2881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File Upload - controller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956AC6-5B6C-EAE8-A6ED-15E8674B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4" y="1837137"/>
            <a:ext cx="7768382" cy="491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7223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File Upload - controller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70EFD4-DCDD-DA19-0FC4-20C7DF56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55" y="1957182"/>
            <a:ext cx="10488489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00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File Upload</a:t>
            </a:r>
            <a:r>
              <a:rPr lang="ko-KR" altLang="en-US" sz="2400"/>
              <a:t> </a:t>
            </a:r>
            <a:endParaRPr lang="en-US" altLang="ko-KR" sz="2400"/>
          </a:p>
          <a:p>
            <a:pPr>
              <a:lnSpc>
                <a:spcPct val="150000"/>
              </a:lnSpc>
            </a:pPr>
            <a:endParaRPr lang="en-US" altLang="ko-KR" sz="2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BF7DFE-503C-160E-106C-87B2D827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36" y="2073639"/>
            <a:ext cx="6401693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247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File Upload</a:t>
            </a:r>
            <a:r>
              <a:rPr lang="ko-KR" altLang="en-US" sz="2400"/>
              <a:t> </a:t>
            </a:r>
            <a:endParaRPr lang="en-US" altLang="ko-KR" sz="2400"/>
          </a:p>
          <a:p>
            <a:pPr>
              <a:lnSpc>
                <a:spcPct val="150000"/>
              </a:lnSpc>
            </a:pPr>
            <a:endParaRPr lang="en-US" altLang="ko-KR" sz="2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EB18B7-3946-90DD-4DA1-6EDE4D0DD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0" y="2070803"/>
            <a:ext cx="8849960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5607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File Upload - controller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1373C5-A431-8601-3BD5-3AB9DF168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8" y="1940423"/>
            <a:ext cx="9596284" cy="46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461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77825" y="105748"/>
            <a:ext cx="29209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MVC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File Upload - controller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2BA170-7A83-18D3-0DB5-29904C36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4" y="1905926"/>
            <a:ext cx="9678751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9844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2392" y="397848"/>
            <a:ext cx="3142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6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143573735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01E098-FBDB-420F-88A9-27027F4759A5}"/>
              </a:ext>
            </a:extLst>
          </p:cNvPr>
          <p:cNvGrpSpPr/>
          <p:nvPr/>
        </p:nvGrpSpPr>
        <p:grpSpPr>
          <a:xfrm>
            <a:off x="3726874" y="2815838"/>
            <a:ext cx="7315199" cy="1226323"/>
            <a:chOff x="4793673" y="1246908"/>
            <a:chExt cx="6442363" cy="1080000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7ADDF6C6-9FD3-40F2-ADC2-37A43AADF7ED}"/>
                </a:ext>
              </a:extLst>
            </p:cNvPr>
            <p:cNvSpPr/>
            <p:nvPr/>
          </p:nvSpPr>
          <p:spPr>
            <a:xfrm>
              <a:off x="4793673" y="124690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81F229D3-E3EA-4A23-AA82-5E2AF3A625A9}"/>
                </a:ext>
              </a:extLst>
            </p:cNvPr>
            <p:cNvSpPr/>
            <p:nvPr/>
          </p:nvSpPr>
          <p:spPr>
            <a:xfrm>
              <a:off x="5632954" y="137141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920D6B8-E4ED-4528-A983-BD701AD4E691}"/>
                </a:ext>
              </a:extLst>
            </p:cNvPr>
            <p:cNvSpPr/>
            <p:nvPr/>
          </p:nvSpPr>
          <p:spPr>
            <a:xfrm>
              <a:off x="5196182" y="136434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810F50-4F4F-4ABD-840E-E581E3B8C415}"/>
                </a:ext>
              </a:extLst>
            </p:cNvPr>
            <p:cNvGrpSpPr/>
            <p:nvPr/>
          </p:nvGrpSpPr>
          <p:grpSpPr>
            <a:xfrm>
              <a:off x="5537400" y="1369809"/>
              <a:ext cx="4159582" cy="813160"/>
              <a:chOff x="5516922" y="1640913"/>
              <a:chExt cx="2999292" cy="5863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1F94F4-27C9-4570-8682-1A33FA68D416}"/>
                  </a:ext>
                </a:extLst>
              </p:cNvPr>
              <p:cNvSpPr/>
              <p:nvPr/>
            </p:nvSpPr>
            <p:spPr>
              <a:xfrm>
                <a:off x="6030979" y="1689775"/>
                <a:ext cx="2485235" cy="48861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1076865" eaLnBrk="0" latinLnBrk="0" hangingPunct="0">
                  <a:spcAft>
                    <a:spcPts val="486"/>
                  </a:spcAft>
                  <a:buSzPct val="100000"/>
                  <a:defRPr/>
                </a:pPr>
                <a:r>
                  <a:rPr lang="en-US" altLang="ko-KR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Security</a:t>
                </a:r>
                <a:r>
                  <a:rPr lang="ko-KR" altLang="en-US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 </a:t>
                </a:r>
                <a:endParaRPr lang="ko-KR" altLang="en-US" sz="4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41CD06-C435-48C0-AA4F-7B628FBAD386}"/>
                  </a:ext>
                </a:extLst>
              </p:cNvPr>
              <p:cNvSpPr/>
              <p:nvPr/>
            </p:nvSpPr>
            <p:spPr>
              <a:xfrm>
                <a:off x="5516922" y="1640913"/>
                <a:ext cx="117307" cy="58633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0" normalizeH="0" baseline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75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392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장점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반복적인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CRUD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작업을 생략하게 해준다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영속성 컨텍스트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(Persistence Context)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가지고 있다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DB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와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OOP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의 불일치성을 해결하기 위한 방법론을 제공한다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OOP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의 관점에서 모델링을 할 수 있게 해준다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(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상속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</a:t>
            </a:r>
            <a:r>
              <a:rPr lang="ko-KR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콤포지션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</a:t>
            </a:r>
            <a:r>
              <a:rPr lang="ko-KR" altLang="ko-KR" sz="2000" dirty="0">
                <a:solidFill>
                  <a:srgbClr val="C0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연관관계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재사용이 좋으며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유지보수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가 간결하고 편리하다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단점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어렵다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복잡한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SQL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문을 사용해야 하는 경우 한계가 있다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잘못 사용하면 직접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SQL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 사용하는 것보다 성능이 떨어질 수 있다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71502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4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/>
              <a:t>설정</a:t>
            </a:r>
            <a:endParaRPr lang="en-US" altLang="ko-KR" sz="2400" dirty="0"/>
          </a:p>
          <a:p>
            <a:r>
              <a:rPr lang="en-US" altLang="ko-KR" sz="2000" dirty="0"/>
              <a:t>&lt;dependency&gt;</a:t>
            </a:r>
          </a:p>
          <a:p>
            <a:r>
              <a:rPr lang="en-US" altLang="ko-KR" sz="2000" dirty="0"/>
              <a:t>&lt;</a:t>
            </a:r>
            <a:r>
              <a:rPr lang="en-US" altLang="ko-KR" sz="2000" dirty="0" err="1"/>
              <a:t>groupId</a:t>
            </a:r>
            <a:r>
              <a:rPr lang="en-US" altLang="ko-KR" sz="2000" dirty="0"/>
              <a:t>&gt;</a:t>
            </a:r>
            <a:r>
              <a:rPr lang="en-US" altLang="ko-KR" sz="2000" dirty="0" err="1"/>
              <a:t>org.springframework.boot</a:t>
            </a:r>
            <a:r>
              <a:rPr lang="en-US" altLang="ko-KR" sz="2000" dirty="0"/>
              <a:t>&lt;/</a:t>
            </a:r>
            <a:r>
              <a:rPr lang="en-US" altLang="ko-KR" sz="2000" dirty="0" err="1"/>
              <a:t>groupId</a:t>
            </a:r>
            <a:r>
              <a:rPr lang="en-US" altLang="ko-KR" sz="2000" dirty="0"/>
              <a:t>&gt;</a:t>
            </a:r>
          </a:p>
          <a:p>
            <a:r>
              <a:rPr lang="en-US" altLang="ko-KR" sz="2000" dirty="0"/>
              <a:t>&lt;</a:t>
            </a:r>
            <a:r>
              <a:rPr lang="en-US" altLang="ko-KR" sz="2000" dirty="0" err="1"/>
              <a:t>artifactId</a:t>
            </a:r>
            <a:r>
              <a:rPr lang="en-US" altLang="ko-KR" sz="2000" dirty="0"/>
              <a:t>&gt;spring-boot-starter-security&lt;/</a:t>
            </a:r>
            <a:r>
              <a:rPr lang="en-US" altLang="ko-KR" sz="2000" dirty="0" err="1"/>
              <a:t>artifactId</a:t>
            </a:r>
            <a:r>
              <a:rPr lang="en-US" altLang="ko-KR" sz="2000" dirty="0"/>
              <a:t>&gt;</a:t>
            </a:r>
          </a:p>
          <a:p>
            <a:r>
              <a:rPr lang="en-US" altLang="ko-KR" sz="2000" dirty="0"/>
              <a:t>&lt;/dependency&gt;</a:t>
            </a:r>
          </a:p>
          <a:p>
            <a:endParaRPr lang="en-US" altLang="ko-KR" sz="2000" b="1" dirty="0"/>
          </a:p>
          <a:p>
            <a:r>
              <a:rPr lang="ko-KR" altLang="en-US" sz="2000" dirty="0"/>
              <a:t>라이브러리</a:t>
            </a:r>
            <a:r>
              <a:rPr lang="en-US" altLang="ko-KR" sz="2000" dirty="0"/>
              <a:t> </a:t>
            </a:r>
            <a:r>
              <a:rPr lang="ko-KR" altLang="en-US" sz="2000" dirty="0"/>
              <a:t>설치되면 어디를 접근하든 </a:t>
            </a:r>
            <a:endParaRPr lang="en-US" altLang="ko-KR" sz="2000" dirty="0"/>
          </a:p>
          <a:p>
            <a:r>
              <a:rPr lang="ko-KR" altLang="en-US" sz="2000" dirty="0"/>
              <a:t>무조건 </a:t>
            </a:r>
            <a:r>
              <a:rPr lang="en-US" altLang="ko-KR" sz="2000" dirty="0"/>
              <a:t>Spring security</a:t>
            </a:r>
            <a:r>
              <a:rPr lang="ko-KR" altLang="en-US" sz="2000" dirty="0"/>
              <a:t>가 가로챈다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37" y="2868613"/>
            <a:ext cx="33242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1" y="5418138"/>
            <a:ext cx="9163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7560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4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17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/>
              <a:t>인증과</a:t>
            </a:r>
            <a:r>
              <a:rPr lang="en-US" altLang="ko-KR" sz="2400" dirty="0"/>
              <a:t> </a:t>
            </a:r>
            <a:r>
              <a:rPr lang="ko-KR" altLang="en-US" sz="2400" dirty="0"/>
              <a:t>인가</a:t>
            </a:r>
            <a:endParaRPr lang="en-US" altLang="ko-KR" sz="2400" dirty="0"/>
          </a:p>
          <a:p>
            <a:pPr marL="814388" lvl="1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식별 가능한 정보 </a:t>
            </a:r>
            <a:r>
              <a:rPr lang="en-US" altLang="ko-KR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(</a:t>
            </a:r>
            <a:r>
              <a:rPr lang="ko-KR" altLang="en-US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이름 </a:t>
            </a:r>
            <a:r>
              <a:rPr lang="en-US" altLang="ko-KR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, </a:t>
            </a:r>
            <a:r>
              <a:rPr lang="ko-KR" altLang="en-US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이메일</a:t>
            </a:r>
            <a:r>
              <a:rPr lang="en-US" altLang="ko-KR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)</a:t>
            </a:r>
            <a:r>
              <a:rPr lang="ko-KR" altLang="en-US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를 이용하여 서비스에 등록 유저의 신원 입증하는 과정</a:t>
            </a:r>
            <a:r>
              <a:rPr lang="en-US" altLang="ko-KR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.</a:t>
            </a:r>
          </a:p>
          <a:p>
            <a:pPr marL="814388" lvl="1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서비스에 등록된 사용자에게만 서비스를 제공한다는 의미</a:t>
            </a:r>
            <a:r>
              <a:rPr lang="en-US" altLang="ko-KR" sz="1800" b="0" i="0" dirty="0">
                <a:solidFill>
                  <a:srgbClr val="353638"/>
                </a:solidFill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.</a:t>
            </a:r>
          </a:p>
          <a:p>
            <a:pPr marL="814388" lvl="1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인증방식 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: </a:t>
            </a:r>
            <a:r>
              <a:rPr lang="ko-KR" altLang="en-US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세션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-</a:t>
            </a:r>
            <a:r>
              <a:rPr lang="ko-KR" altLang="en-US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쿠키방식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토큰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jwt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)</a:t>
            </a:r>
            <a:r>
              <a:rPr lang="ko-KR" altLang="en-US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방식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다</a:t>
            </a:r>
            <a:r>
              <a:rPr lang="ko-KR" altLang="en-US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른 채널을 통한 인증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Oauth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).</a:t>
            </a:r>
          </a:p>
          <a:p>
            <a:pPr marL="814388" lvl="1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Spring security</a:t>
            </a:r>
            <a:r>
              <a:rPr lang="ko-KR" altLang="en-US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는 기본적으로 세션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-</a:t>
            </a:r>
            <a:r>
              <a:rPr lang="ko-KR" altLang="en-US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쿠키방식을 사용</a:t>
            </a:r>
            <a:r>
              <a:rPr lang="en-US" altLang="ko-KR" sz="1800" dirty="0">
                <a:solidFill>
                  <a:srgbClr val="353638"/>
                </a:solidFill>
                <a:highlight>
                  <a:srgbClr val="FFFFFF"/>
                </a:highlight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나눔스퀘어" panose="020B0600000101010101" pitchFamily="50" charset="-127"/>
              </a:rPr>
              <a:t>AuthenticationManager</a:t>
            </a:r>
            <a:r>
              <a:rPr lang="en-US" altLang="ko-KR" dirty="0">
                <a:ea typeface="나눔스퀘어" panose="020B0600000101010101" pitchFamily="50" charset="-127"/>
              </a:rPr>
              <a:t>(</a:t>
            </a:r>
            <a:r>
              <a:rPr lang="ko-KR" altLang="en-US" dirty="0" err="1">
                <a:ea typeface="나눔스퀘어" panose="020B0600000101010101" pitchFamily="50" charset="-127"/>
              </a:rPr>
              <a:t>인증메니저</a:t>
            </a:r>
            <a:r>
              <a:rPr lang="en-US" altLang="ko-KR" dirty="0"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ea typeface="나눔스퀘어" panose="020B0600000101010101" pitchFamily="50" charset="-127"/>
              </a:rPr>
              <a:t>가 전달된 토큰</a:t>
            </a:r>
            <a:r>
              <a:rPr lang="en-US" altLang="ko-KR" dirty="0">
                <a:ea typeface="나눔스퀘어" panose="020B0600000101010101" pitchFamily="50" charset="-127"/>
              </a:rPr>
              <a:t>(</a:t>
            </a:r>
            <a:r>
              <a:rPr lang="en-US" altLang="ko-KR" dirty="0" err="1">
                <a:ea typeface="나눔스퀘어" panose="020B0600000101010101" pitchFamily="50" charset="-127"/>
              </a:rPr>
              <a:t>id,pass</a:t>
            </a:r>
            <a:r>
              <a:rPr lang="en-US" altLang="ko-KR" dirty="0">
                <a:ea typeface="나눔스퀘어" panose="020B0600000101010101" pitchFamily="50" charset="-127"/>
              </a:rPr>
              <a:t>)</a:t>
            </a:r>
            <a:r>
              <a:rPr lang="ko-KR" altLang="en-US" dirty="0">
                <a:ea typeface="나눔스퀘어" panose="020B0600000101010101" pitchFamily="50" charset="-127"/>
              </a:rPr>
              <a:t>으로 검증한다</a:t>
            </a:r>
            <a:r>
              <a:rPr lang="en-US" altLang="ko-KR" dirty="0">
                <a:ea typeface="나눔스퀘어" panose="020B0600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나눔스퀘어" panose="020B0600000101010101" pitchFamily="50" charset="-127"/>
              </a:rPr>
              <a:t>AuthenticationManager</a:t>
            </a:r>
            <a:r>
              <a:rPr lang="ko-KR" altLang="en-US" dirty="0">
                <a:ea typeface="나눔스퀘어" panose="020B0600000101010101" pitchFamily="50" charset="-127"/>
              </a:rPr>
              <a:t>가 검증처리를 </a:t>
            </a:r>
            <a:r>
              <a:rPr lang="en-US" altLang="ko-KR" dirty="0" err="1">
                <a:ea typeface="나눔스퀘어" panose="020B0600000101010101" pitchFamily="50" charset="-127"/>
              </a:rPr>
              <a:t>AuthenticationProvider</a:t>
            </a:r>
            <a:r>
              <a:rPr lang="ko-KR" altLang="en-US" dirty="0">
                <a:ea typeface="나눔스퀘어" panose="020B0600000101010101" pitchFamily="50" charset="-127"/>
              </a:rPr>
              <a:t>로 한다</a:t>
            </a:r>
            <a:r>
              <a:rPr lang="en-US" altLang="ko-KR" dirty="0">
                <a:ea typeface="나눔스퀘어" panose="020B0600000101010101" pitchFamily="50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ea typeface="나눔스퀘어" panose="020B0600000101010101" pitchFamily="50" charset="-127"/>
              </a:rPr>
              <a:t>AuthenticationProvider</a:t>
            </a:r>
            <a:r>
              <a:rPr lang="ko-KR" altLang="en-US" dirty="0">
                <a:ea typeface="나눔스퀘어" panose="020B0600000101010101" pitchFamily="50" charset="-127"/>
              </a:rPr>
              <a:t>는 인증데이터를 </a:t>
            </a:r>
            <a:r>
              <a:rPr lang="ko-KR" altLang="en-US" dirty="0" err="1">
                <a:ea typeface="나눔스퀘어" panose="020B0600000101010101" pitchFamily="50" charset="-127"/>
              </a:rPr>
              <a:t>가져올때</a:t>
            </a:r>
            <a:r>
              <a:rPr lang="ko-KR" altLang="en-US" dirty="0">
                <a:ea typeface="나눔스퀘어" panose="020B0600000101010101" pitchFamily="50" charset="-127"/>
              </a:rPr>
              <a:t> </a:t>
            </a:r>
            <a:r>
              <a:rPr lang="en-US" altLang="ko-KR" dirty="0" err="1">
                <a:ea typeface="나눔스퀘어" panose="020B0600000101010101" pitchFamily="50" charset="-127"/>
              </a:rPr>
              <a:t>UserDetailService</a:t>
            </a:r>
            <a:r>
              <a:rPr lang="ko-KR" altLang="en-US" dirty="0">
                <a:ea typeface="나눔스퀘어" panose="020B0600000101010101" pitchFamily="50" charset="-127"/>
              </a:rPr>
              <a:t>를 이용한다</a:t>
            </a:r>
            <a:r>
              <a:rPr lang="en-US" altLang="ko-KR" dirty="0">
                <a:ea typeface="나눔스퀘어" panose="020B0600000101010101" pitchFamily="50" charset="-127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나눔스퀘어" panose="020B0600000101010101" pitchFamily="50" charset="-127"/>
              </a:rPr>
              <a:t>인증처리후 사용자의 권한</a:t>
            </a:r>
            <a:r>
              <a:rPr lang="en-US" altLang="ko-KR" dirty="0">
                <a:ea typeface="나눔스퀘어" panose="020B0600000101010101" pitchFamily="50" charset="-127"/>
              </a:rPr>
              <a:t>(Role)</a:t>
            </a:r>
            <a:r>
              <a:rPr lang="ko-KR" altLang="en-US" dirty="0">
                <a:ea typeface="나눔스퀘어" panose="020B0600000101010101" pitchFamily="50" charset="-127"/>
              </a:rPr>
              <a:t>이 적절한지 처리한다</a:t>
            </a:r>
            <a:r>
              <a:rPr lang="en-US" altLang="ko-KR" dirty="0">
                <a:ea typeface="나눔스퀘어" panose="020B0600000101010101" pitchFamily="50" charset="-127"/>
              </a:rPr>
              <a:t>. Access-control(</a:t>
            </a:r>
            <a:r>
              <a:rPr lang="ko-KR" altLang="en-US" dirty="0">
                <a:ea typeface="나눔스퀘어" panose="020B0600000101010101" pitchFamily="50" charset="-127"/>
              </a:rPr>
              <a:t>접근제한</a:t>
            </a:r>
            <a:r>
              <a:rPr lang="en-US" altLang="ko-KR" dirty="0">
                <a:ea typeface="나눔스퀘어" panose="020B060000010101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ea typeface="나눔스퀘어" panose="020B0600000101010101" pitchFamily="50" charset="-127"/>
              </a:rPr>
              <a:t>인가</a:t>
            </a:r>
            <a:r>
              <a:rPr lang="en-US" altLang="ko-KR" dirty="0">
                <a:ea typeface="나눔스퀘어" panose="020B0600000101010101" pitchFamily="50" charset="-127"/>
              </a:rPr>
              <a:t>(Authorization)</a:t>
            </a:r>
            <a:r>
              <a:rPr lang="ko-KR" altLang="en-US" dirty="0">
                <a:ea typeface="나눔스퀘어" panose="020B0600000101010101" pitchFamily="50" charset="-127"/>
              </a:rPr>
              <a:t>는 허가를 의미한다</a:t>
            </a:r>
            <a:r>
              <a:rPr lang="en-US" altLang="ko-KR" dirty="0"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ea typeface="나눔스퀘어" panose="020B0600000101010101" pitchFamily="50" charset="-127"/>
              </a:rPr>
              <a:t> </a:t>
            </a:r>
          </a:p>
          <a:p>
            <a:pPr marL="814388" lvl="1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i="0" dirty="0">
                <a:effectLst/>
                <a:highlight>
                  <a:srgbClr val="FFFFFF"/>
                </a:highlight>
                <a:ea typeface="나눔스퀘어" panose="020B0600000101010101" pitchFamily="50" charset="-127"/>
              </a:rPr>
              <a:t>인증된 사용자가 접근하려는 자원에 대한 권한이 있는지 확인하는 절차 </a:t>
            </a:r>
            <a:r>
              <a:rPr lang="en-US" altLang="ko-KR" dirty="0">
                <a:highlight>
                  <a:srgbClr val="FFFFFF"/>
                </a:highlight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highlight>
                  <a:srgbClr val="FFFFFF"/>
                </a:highlight>
                <a:ea typeface="나눔스퀘어" panose="020B0600000101010101" pitchFamily="50" charset="-127"/>
              </a:rPr>
              <a:t>예를 들면 </a:t>
            </a:r>
            <a:r>
              <a:rPr lang="en-US" altLang="ko-KR" dirty="0">
                <a:highlight>
                  <a:srgbClr val="FFFFFF"/>
                </a:highlight>
                <a:ea typeface="나눔스퀘어" panose="020B0600000101010101" pitchFamily="50" charset="-127"/>
              </a:rPr>
              <a:t>User, Manager ,Admin</a:t>
            </a:r>
            <a:r>
              <a:rPr lang="ko-KR" altLang="en-US" dirty="0">
                <a:highlight>
                  <a:srgbClr val="FFFFFF"/>
                </a:highlight>
                <a:ea typeface="나눔스퀘어" panose="020B0600000101010101" pitchFamily="50" charset="-127"/>
              </a:rPr>
              <a:t>권한</a:t>
            </a:r>
            <a:r>
              <a:rPr lang="en-US" altLang="ko-KR" dirty="0">
                <a:highlight>
                  <a:srgbClr val="FFFFFF"/>
                </a:highlight>
                <a:ea typeface="나눔스퀘어" panose="020B0600000101010101" pitchFamily="50" charset="-127"/>
              </a:rPr>
              <a:t>)</a:t>
            </a:r>
            <a:endParaRPr lang="en-US" altLang="ko-KR" i="0" dirty="0">
              <a:effectLst/>
              <a:highlight>
                <a:srgbClr val="FFFFFF"/>
              </a:highlight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9552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4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/>
              <a:t>스프링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시큐리티</a:t>
            </a:r>
            <a:r>
              <a:rPr lang="ko-KR" altLang="en-US" sz="2400" dirty="0"/>
              <a:t> 필터 동작 확인</a:t>
            </a:r>
            <a:endParaRPr lang="en-US" altLang="ko-KR" sz="2400" dirty="0"/>
          </a:p>
          <a:p>
            <a:r>
              <a:rPr lang="en-US" altLang="ko-KR" sz="2000" dirty="0" err="1"/>
              <a:t>logging.level.org.springframework.security.web</a:t>
            </a:r>
            <a:r>
              <a:rPr lang="en-US" altLang="ko-KR" sz="2000" dirty="0"/>
              <a:t>=trace</a:t>
            </a:r>
          </a:p>
          <a:p>
            <a:r>
              <a:rPr lang="en-US" altLang="ko-KR" sz="20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28" y="2297928"/>
            <a:ext cx="8357697" cy="4255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5425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4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스프링</a:t>
            </a:r>
            <a:r>
              <a:rPr lang="en-US" altLang="ko-KR" sz="2400"/>
              <a:t> </a:t>
            </a:r>
            <a:r>
              <a:rPr lang="ko-KR" altLang="en-US" sz="2400"/>
              <a:t>시큐리티 흐름도</a:t>
            </a:r>
            <a:endParaRPr lang="en-US" altLang="ko-KR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/>
              <a:t> </a:t>
            </a:r>
            <a:r>
              <a:rPr lang="ko-KR" altLang="en-US" sz="2000"/>
              <a:t>여러 객체가 서로 데이터를 주고 받으면서 동작</a:t>
            </a:r>
            <a:endParaRPr lang="en-US" altLang="ko-K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핵심역할은 </a:t>
            </a:r>
            <a:r>
              <a:rPr lang="en-US" altLang="ko-KR" sz="2000"/>
              <a:t>Authentication Manager(</a:t>
            </a:r>
            <a:r>
              <a:rPr lang="ko-KR" altLang="en-US" sz="2000"/>
              <a:t>인증메니저</a:t>
            </a:r>
            <a:r>
              <a:rPr lang="en-US" altLang="ko-KR" sz="200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 최종인증은 </a:t>
            </a:r>
            <a:r>
              <a:rPr lang="en-US" altLang="ko-KR" sz="2000"/>
              <a:t>UserDetailService</a:t>
            </a:r>
            <a:r>
              <a:rPr lang="ko-KR" altLang="en-US" sz="2000"/>
              <a:t>에 의해 이루어짐 </a:t>
            </a:r>
            <a:endParaRPr lang="en-US" altLang="ko-KR" sz="2000"/>
          </a:p>
          <a:p>
            <a:r>
              <a:rPr lang="en-US" altLang="ko-KR" sz="2000"/>
              <a:t> </a:t>
            </a:r>
            <a:endParaRPr lang="en-US" altLang="ko-K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3203276"/>
            <a:ext cx="9312928" cy="33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204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62317" y="105748"/>
            <a:ext cx="37519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Spring Security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39826" y="1170422"/>
            <a:ext cx="11312347" cy="1048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SpringSecurity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인증처리 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6C2155-799C-6960-FC4F-7FE89109E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31" y="1813883"/>
            <a:ext cx="6878010" cy="36104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681FD7-E413-E7CA-08EF-867CAA0BB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046" y="1389186"/>
            <a:ext cx="4435421" cy="514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5216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4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필터와 필터체이닝</a:t>
            </a:r>
            <a:r>
              <a:rPr lang="en-US" altLang="ko-KR" sz="2400"/>
              <a:t> </a:t>
            </a:r>
            <a:r>
              <a:rPr lang="en-US" altLang="ko-KR" sz="2000"/>
              <a:t> 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7585A-0533-4712-9055-ECF239369E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8088" y="1918447"/>
            <a:ext cx="6673654" cy="42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42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4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인증 확인실습</a:t>
            </a:r>
            <a:endParaRPr lang="en-US" altLang="ko-KR" sz="2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46" y="1883148"/>
            <a:ext cx="45910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366" y="2343991"/>
            <a:ext cx="26955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02006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4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인가 확인실습</a:t>
            </a:r>
            <a:endParaRPr lang="en-US" altLang="ko-KR" sz="24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915364"/>
            <a:ext cx="8026774" cy="481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73976" y="5874499"/>
            <a:ext cx="2618024" cy="858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login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실패시</a:t>
            </a:r>
            <a:r>
              <a:rPr lang="ko-KR" altLang="en-US" dirty="0">
                <a:solidFill>
                  <a:srgbClr val="FF0000"/>
                </a:solidFill>
              </a:rPr>
              <a:t> 다시 </a:t>
            </a:r>
            <a:r>
              <a:rPr lang="en-US" altLang="ko-KR" dirty="0">
                <a:solidFill>
                  <a:srgbClr val="FF0000"/>
                </a:solidFill>
              </a:rPr>
              <a:t>form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FF0000"/>
                </a:solidFill>
              </a:rPr>
              <a:t>http.</a:t>
            </a:r>
            <a:r>
              <a:rPr lang="en-US" altLang="ko-KR" strike="sngStrike" dirty="0" err="1">
                <a:solidFill>
                  <a:srgbClr val="FF0000"/>
                </a:solidFill>
              </a:rPr>
              <a:t>formLogin</a:t>
            </a:r>
            <a:r>
              <a:rPr lang="en-US" altLang="ko-KR" dirty="0">
                <a:solidFill>
                  <a:srgbClr val="FF0000"/>
                </a:solidFill>
              </a:rPr>
              <a:t>();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9A5FF-082D-C295-968E-78CD46CBADC1}"/>
              </a:ext>
            </a:extLst>
          </p:cNvPr>
          <p:cNvSpPr txBox="1"/>
          <p:nvPr/>
        </p:nvSpPr>
        <p:spPr>
          <a:xfrm>
            <a:off x="5490863" y="2632230"/>
            <a:ext cx="6009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정적자원 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(WHITE_LIST</a:t>
            </a:r>
            <a:r>
              <a:rPr lang="ko-KR" altLang="en-US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에 추가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/**", "/</a:t>
            </a:r>
            <a:r>
              <a:rPr lang="en-US" altLang="ko-KR" sz="180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/**", "/assets/**","/vendor/**"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68735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로그인</a:t>
            </a:r>
            <a:r>
              <a:rPr lang="en-US" altLang="ko-KR" sz="2400"/>
              <a:t> </a:t>
            </a:r>
            <a:r>
              <a:rPr lang="ko-KR" altLang="en-US" sz="2400"/>
              <a:t>사용자처리 </a:t>
            </a:r>
            <a:r>
              <a:rPr lang="en-US" altLang="ko-KR" sz="2400"/>
              <a:t>VO class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/>
              <a:t>시큐리티는 로그인 요청시 </a:t>
            </a:r>
            <a:r>
              <a:rPr lang="en-US" altLang="ko-KR"/>
              <a:t>username, password</a:t>
            </a:r>
            <a:r>
              <a:rPr lang="ko-KR" altLang="en-US"/>
              <a:t>를 가로쳐서 로그인을 진행하여 완료한다</a:t>
            </a:r>
            <a:r>
              <a:rPr lang="en-US" altLang="ko-KR"/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/>
              <a:t>extends User </a:t>
            </a:r>
            <a:r>
              <a:rPr lang="ko-KR" altLang="en-US" b="1"/>
              <a:t>또는 </a:t>
            </a:r>
            <a:r>
              <a:rPr lang="en-US" altLang="ko-KR" b="1"/>
              <a:t>implements UserDetails</a:t>
            </a:r>
            <a:r>
              <a:rPr lang="ko-KR" altLang="en-US" b="1"/>
              <a:t>로 </a:t>
            </a:r>
            <a:r>
              <a:rPr lang="en-US" altLang="ko-KR" b="1"/>
              <a:t>user</a:t>
            </a:r>
            <a:r>
              <a:rPr lang="ko-KR" altLang="en-US" b="1"/>
              <a:t>를 생성한다</a:t>
            </a:r>
            <a:r>
              <a:rPr lang="en-US" altLang="ko-KR" b="1"/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/>
              <a:t>시큐리티 세션에 </a:t>
            </a:r>
            <a:r>
              <a:rPr lang="en-US" altLang="ko-KR"/>
              <a:t>User</a:t>
            </a:r>
            <a:r>
              <a:rPr lang="ko-KR" altLang="en-US"/>
              <a:t>정보를 가진다</a:t>
            </a:r>
            <a:r>
              <a:rPr lang="en-US" altLang="ko-KR"/>
              <a:t>. </a:t>
            </a:r>
            <a:r>
              <a:rPr lang="ko-KR" altLang="en-US"/>
              <a:t>이를</a:t>
            </a:r>
            <a:r>
              <a:rPr lang="en-US" altLang="ko-KR"/>
              <a:t> </a:t>
            </a:r>
            <a:r>
              <a:rPr lang="ko-KR" altLang="en-US"/>
              <a:t>사용하기 위해 상속받는다</a:t>
            </a:r>
            <a:r>
              <a:rPr lang="en-US" altLang="ko-KR"/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/>
              <a:t>password</a:t>
            </a:r>
            <a:r>
              <a:rPr lang="ko-KR" altLang="en-US"/>
              <a:t>가 암호화되지 않으면 로그인되지 않는다</a:t>
            </a:r>
            <a:r>
              <a:rPr lang="en-US" altLang="ko-KR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0192203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4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인가 확인실습 </a:t>
            </a:r>
            <a:r>
              <a:rPr lang="en-US" altLang="ko-KR" sz="2400"/>
              <a:t>– pass</a:t>
            </a:r>
            <a:r>
              <a:rPr lang="ko-KR" altLang="en-US" sz="2400"/>
              <a:t>는 반드시 암호화 </a:t>
            </a:r>
            <a:endParaRPr lang="en-US" altLang="ko-KR" sz="24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57" y="1880386"/>
            <a:ext cx="5629304" cy="454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941" y="1880386"/>
            <a:ext cx="48196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1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750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dependency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Oracle dependency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 latinLnBrk="0">
              <a:lnSpc>
                <a:spcPct val="150000"/>
              </a:lnSpc>
            </a:pP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417CB1-428E-B298-2552-8E8F72DA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2" y="4116580"/>
            <a:ext cx="6830378" cy="1562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4C496D-EB17-01A6-6304-A1A773B08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32" y="1954643"/>
            <a:ext cx="8192643" cy="130510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B2CA534-B2D3-6117-6E48-84CB362DA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94" y="5239842"/>
            <a:ext cx="5522943" cy="1295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3930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로그인</a:t>
            </a:r>
            <a:r>
              <a:rPr lang="en-US" altLang="ko-KR" sz="2400"/>
              <a:t> </a:t>
            </a:r>
            <a:r>
              <a:rPr lang="ko-KR" altLang="en-US" sz="2400"/>
              <a:t>사용자처리 </a:t>
            </a:r>
            <a:r>
              <a:rPr lang="en-US" altLang="ko-KR" sz="2400"/>
              <a:t>VO class</a:t>
            </a:r>
            <a:r>
              <a:rPr lang="en-US" altLang="ko-KR"/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69" y="1816754"/>
            <a:ext cx="9634537" cy="4724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왼쪽 중괄호 4"/>
          <p:cNvSpPr/>
          <p:nvPr/>
        </p:nvSpPr>
        <p:spPr>
          <a:xfrm>
            <a:off x="363070" y="3603812"/>
            <a:ext cx="600636" cy="1873623"/>
          </a:xfrm>
          <a:prstGeom prst="leftBrace">
            <a:avLst>
              <a:gd name="adj1" fmla="val 8333"/>
              <a:gd name="adj2" fmla="val 4234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4367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Service class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5" y="1810425"/>
            <a:ext cx="7266454" cy="456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752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SecurityConfig class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4" y="1885950"/>
            <a:ext cx="10698603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5B7944-CC31-D755-F00E-EB5CAFDA5147}"/>
              </a:ext>
            </a:extLst>
          </p:cNvPr>
          <p:cNvSpPr txBox="1"/>
          <p:nvPr/>
        </p:nvSpPr>
        <p:spPr>
          <a:xfrm>
            <a:off x="6096000" y="162962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SpringBoot</a:t>
            </a:r>
            <a:r>
              <a:rPr lang="en-US" altLang="ko-KR" dirty="0">
                <a:solidFill>
                  <a:srgbClr val="FF0000"/>
                </a:solidFill>
              </a:rPr>
              <a:t> 2.7</a:t>
            </a:r>
            <a:r>
              <a:rPr lang="ko-KR" altLang="en-US" dirty="0">
                <a:solidFill>
                  <a:srgbClr val="FF0000"/>
                </a:solidFill>
              </a:rPr>
              <a:t>이하</a:t>
            </a:r>
          </a:p>
        </p:txBody>
      </p:sp>
    </p:spTree>
    <p:extLst>
      <p:ext uri="{BB962C8B-B14F-4D97-AF65-F5344CB8AC3E}">
        <p14:creationId xmlns:p14="http://schemas.microsoft.com/office/powerpoint/2010/main" val="4745934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SecurityConfig class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6753"/>
            <a:ext cx="99695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9546DB-176B-97A3-58AC-D006575298A9}"/>
              </a:ext>
            </a:extLst>
          </p:cNvPr>
          <p:cNvSpPr txBox="1"/>
          <p:nvPr/>
        </p:nvSpPr>
        <p:spPr>
          <a:xfrm>
            <a:off x="7345378" y="1632087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SpringBoot</a:t>
            </a:r>
            <a:r>
              <a:rPr lang="en-US" altLang="ko-KR" dirty="0">
                <a:solidFill>
                  <a:srgbClr val="FF0000"/>
                </a:solidFill>
              </a:rPr>
              <a:t> 2.7</a:t>
            </a:r>
            <a:r>
              <a:rPr lang="ko-KR" altLang="en-US" dirty="0">
                <a:solidFill>
                  <a:srgbClr val="FF0000"/>
                </a:solidFill>
              </a:rPr>
              <a:t>이하</a:t>
            </a:r>
          </a:p>
        </p:txBody>
      </p:sp>
    </p:spTree>
    <p:extLst>
      <p:ext uri="{BB962C8B-B14F-4D97-AF65-F5344CB8AC3E}">
        <p14:creationId xmlns:p14="http://schemas.microsoft.com/office/powerpoint/2010/main" val="409024777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Security</a:t>
            </a:r>
            <a:r>
              <a:rPr lang="ko-KR" altLang="en-US" sz="2400"/>
              <a:t>설정 추가</a:t>
            </a:r>
            <a:endParaRPr lang="en-US" altLang="ko-KR" sz="240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60" y="2052637"/>
            <a:ext cx="94011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61675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Page</a:t>
            </a:r>
            <a:r>
              <a:rPr lang="ko-KR" altLang="en-US" sz="2400" dirty="0"/>
              <a:t> 요청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http://localhost:9999/security/all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http://localhost:9999/security/admin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http://localhost:9999/security/manager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21" y="1786703"/>
            <a:ext cx="47625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48383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LoginController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5" y="2034988"/>
            <a:ext cx="5661390" cy="4638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10335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auth/login.html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56" y="1984561"/>
            <a:ext cx="742950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6475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auth/joinForm.html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889555"/>
            <a:ext cx="7895664" cy="4893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24282" y="5701553"/>
            <a:ext cx="3236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rgbClr val="FF0000"/>
                </a:solidFill>
              </a:rPr>
              <a:t>http.csrf(c-&gt;c.disable());</a:t>
            </a:r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966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접근확인</a:t>
            </a:r>
            <a:endParaRPr lang="en-US" altLang="ko-KR" sz="240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91" y="2191871"/>
            <a:ext cx="86233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179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인메모리 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DB(h2)</a:t>
            </a:r>
          </a:p>
          <a:p>
            <a:pPr lvl="1"/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&lt;dependency&gt;</a:t>
            </a:r>
          </a:p>
          <a:p>
            <a:pPr lvl="2"/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&lt;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groupId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&gt;com.h2database&lt;/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groupId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&gt;</a:t>
            </a:r>
          </a:p>
          <a:p>
            <a:pPr lvl="2"/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&lt;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artifactId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&gt;h2&lt;/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artifactId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&gt;</a:t>
            </a:r>
          </a:p>
          <a:p>
            <a:pPr lvl="1"/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&lt;/dependency&gt;</a:t>
            </a:r>
          </a:p>
          <a:p>
            <a:pPr lvl="1"/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/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https://www.h2database.com/ 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다운로드후 설치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/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http://localhost:8082/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브라우저로 접근하여 접속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786" y="4292123"/>
            <a:ext cx="3248025" cy="22383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89" y="4411812"/>
            <a:ext cx="6379647" cy="1868847"/>
          </a:xfrm>
          <a:prstGeom prst="rect">
            <a:avLst/>
          </a:prstGeom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77780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207343" y="105748"/>
            <a:ext cx="3861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security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322644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로그인한 사용자정보 얻기 </a:t>
            </a:r>
            <a:endParaRPr lang="en-US" altLang="ko-KR" sz="240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6" y="1974790"/>
            <a:ext cx="11054434" cy="458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3233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CORS, SOP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3200" dirty="0"/>
              <a:t>SOP (Same Origin Policy)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자바스크립트 엔진 표준 스펙의 보안 규칙으로 </a:t>
            </a:r>
            <a:r>
              <a:rPr lang="ko-KR" altLang="en-US" b="1" dirty="0"/>
              <a:t>같은 호스트</a:t>
            </a:r>
            <a:r>
              <a:rPr lang="en-US" altLang="ko-KR" b="1" dirty="0"/>
              <a:t>, </a:t>
            </a:r>
            <a:r>
              <a:rPr lang="ko-KR" altLang="en-US" b="1" dirty="0"/>
              <a:t>같은 포트 </a:t>
            </a:r>
            <a:r>
              <a:rPr lang="en-US" altLang="ko-KR" b="1" dirty="0"/>
              <a:t>, </a:t>
            </a:r>
            <a:r>
              <a:rPr lang="ko-KR" altLang="en-US" b="1" dirty="0"/>
              <a:t>같은 프로토콜</a:t>
            </a:r>
            <a:r>
              <a:rPr lang="ko-KR" altLang="en-US" dirty="0"/>
              <a:t> 에서만 접근이 가능한 정책</a:t>
            </a:r>
            <a:r>
              <a:rPr lang="en-US" altLang="ko-KR" dirty="0"/>
              <a:t>(Policy)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SOP</a:t>
            </a:r>
            <a:r>
              <a:rPr lang="ko-KR" altLang="en-US" dirty="0"/>
              <a:t>에서 </a:t>
            </a:r>
            <a:r>
              <a:rPr lang="en-US" altLang="ko-KR" dirty="0"/>
              <a:t>Origin</a:t>
            </a:r>
            <a:r>
              <a:rPr lang="ko-KR" altLang="en-US" dirty="0"/>
              <a:t>은 </a:t>
            </a:r>
            <a:r>
              <a:rPr lang="en-US" altLang="ko-KR" dirty="0"/>
              <a:t>(</a:t>
            </a:r>
            <a:r>
              <a:rPr lang="ko-KR" altLang="en-US" b="1" dirty="0"/>
              <a:t>같은 호스트</a:t>
            </a:r>
            <a:r>
              <a:rPr lang="en-US" altLang="ko-KR" b="1" dirty="0"/>
              <a:t>, </a:t>
            </a:r>
            <a:r>
              <a:rPr lang="ko-KR" altLang="en-US" b="1" dirty="0"/>
              <a:t>같은 포트 </a:t>
            </a:r>
            <a:r>
              <a:rPr lang="en-US" altLang="ko-KR" b="1" dirty="0"/>
              <a:t>, </a:t>
            </a:r>
            <a:r>
              <a:rPr lang="ko-KR" altLang="en-US" b="1" dirty="0"/>
              <a:t>같은 프로토콜</a:t>
            </a:r>
            <a:r>
              <a:rPr lang="en-US" altLang="ko-KR" b="1" dirty="0"/>
              <a:t>)</a:t>
            </a:r>
            <a:r>
              <a:rPr lang="ko-KR" altLang="en-US" b="1" dirty="0"/>
              <a:t>을</a:t>
            </a:r>
            <a:r>
              <a:rPr lang="ko-KR" altLang="en-US" dirty="0"/>
              <a:t> 나타낸다</a:t>
            </a:r>
            <a:r>
              <a:rPr lang="en-US" altLang="ko-KR" dirty="0"/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React(Front-end)</a:t>
            </a:r>
            <a:r>
              <a:rPr lang="ko-KR" altLang="en-US" dirty="0"/>
              <a:t>에서 </a:t>
            </a:r>
            <a:r>
              <a:rPr lang="en-US" altLang="ko-KR" dirty="0"/>
              <a:t>boot (Back-end)</a:t>
            </a:r>
            <a:r>
              <a:rPr lang="ko-KR" altLang="en-US" dirty="0"/>
              <a:t>로 </a:t>
            </a:r>
            <a:r>
              <a:rPr lang="en-US" altLang="ko-KR" dirty="0" err="1"/>
              <a:t>XMLHttpRequest</a:t>
            </a:r>
            <a:r>
              <a:rPr lang="ko-KR" altLang="en-US" dirty="0"/>
              <a:t>를 사용하여 어떠한 자원을 요청했을 때 정책을 위반함</a:t>
            </a:r>
            <a:r>
              <a:rPr lang="en-US" altLang="ko-KR" b="1" dirty="0"/>
              <a:t>(</a:t>
            </a:r>
            <a:r>
              <a:rPr lang="ko-KR" altLang="en-US" b="1" dirty="0"/>
              <a:t>같은 포트가 아님</a:t>
            </a:r>
            <a:r>
              <a:rPr lang="en-US" altLang="ko-KR" b="1" dirty="0"/>
              <a:t>)</a:t>
            </a:r>
            <a:r>
              <a:rPr lang="ko-KR" altLang="en-US" b="1" dirty="0"/>
              <a:t>으로</a:t>
            </a:r>
            <a:r>
              <a:rPr lang="ko-KR" altLang="en-US" dirty="0"/>
              <a:t> 다음과 같은 오류가</a:t>
            </a:r>
            <a:r>
              <a:rPr lang="en-US" altLang="ko-KR" dirty="0"/>
              <a:t> </a:t>
            </a:r>
            <a:r>
              <a:rPr lang="ko-KR" altLang="en-US" dirty="0"/>
              <a:t>발생한다</a:t>
            </a:r>
            <a:r>
              <a:rPr lang="en-US" altLang="ko-KR" dirty="0"/>
              <a:t>.  </a:t>
            </a:r>
          </a:p>
          <a:p>
            <a:pPr lvl="2">
              <a:lnSpc>
                <a:spcPct val="150000"/>
              </a:lnSpc>
            </a:pPr>
            <a:r>
              <a:rPr lang="en-US" altLang="ko-KR" i="1" dirty="0"/>
              <a:t>has been blocked by CORS policy: No 'Access-Control-Allow-Origin' header is present on the requested resource</a:t>
            </a:r>
            <a:endParaRPr lang="en-US" altLang="ko-KR" dirty="0"/>
          </a:p>
          <a:p>
            <a:pPr marL="800100" lvl="1" indent="-342900">
              <a:buFont typeface="+mj-ea"/>
              <a:buAutoNum type="circleNumDbPlain"/>
            </a:pPr>
            <a:endParaRPr lang="en-US" altLang="ko-KR" dirty="0"/>
          </a:p>
          <a:p>
            <a:pPr marL="814388" lvl="1" indent="-357188">
              <a:lnSpc>
                <a:spcPct val="150000"/>
              </a:lnSpc>
              <a:buFont typeface="+mj-ea"/>
              <a:buAutoNum type="circleNumDbPlain"/>
            </a:pPr>
            <a:endParaRPr lang="en-US" altLang="ko-KR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40050"/>
              </p:ext>
            </p:extLst>
          </p:nvPr>
        </p:nvGraphicFramePr>
        <p:xfrm>
          <a:off x="1371037" y="5066465"/>
          <a:ext cx="7931713" cy="107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3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Server</a:t>
                      </a:r>
                      <a:endParaRPr lang="ko-KR" altLang="en-US" sz="160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URL</a:t>
                      </a:r>
                      <a:r>
                        <a:rPr lang="ko-KR" altLang="en-US" sz="160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>
                          <a:latin typeface="+mn-lt"/>
                          <a:ea typeface="HY헤드라인M" panose="02030600000101010101" pitchFamily="18" charset="-127"/>
                        </a:rPr>
                        <a:t>Spring Boot Application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>
                          <a:latin typeface="+mn-lt"/>
                          <a:ea typeface="HY헤드라인M" panose="02030600000101010101" pitchFamily="18" charset="-127"/>
                        </a:rPr>
                        <a:t>http://localhost:8080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7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>
                          <a:latin typeface="+mn-lt"/>
                          <a:ea typeface="HY헤드라인M" panose="02030600000101010101" pitchFamily="18" charset="-127"/>
                        </a:rPr>
                        <a:t>React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>
                          <a:latin typeface="+mn-lt"/>
                          <a:ea typeface="HY헤드라인M" panose="02030600000101010101" pitchFamily="18" charset="-127"/>
                        </a:rPr>
                        <a:t>http://localhost:3000</a:t>
                      </a:r>
                      <a:endParaRPr lang="ko-KR" altLang="en-US" sz="18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38870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CORS, SOP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CSRF(</a:t>
            </a:r>
            <a:r>
              <a:rPr lang="ko-KR" altLang="en-US" sz="2400" b="1"/>
              <a:t>사이트 간 요청 위조</a:t>
            </a:r>
            <a:r>
              <a:rPr lang="en-US" altLang="ko-KR" sz="2400" b="1"/>
              <a:t>) </a:t>
            </a:r>
          </a:p>
          <a:p>
            <a:pPr>
              <a:lnSpc>
                <a:spcPct val="150000"/>
              </a:lnSpc>
            </a:pPr>
            <a:endParaRPr lang="en-US" altLang="ko-KR" sz="2000"/>
          </a:p>
          <a:p>
            <a:pPr>
              <a:lnSpc>
                <a:spcPct val="150000"/>
              </a:lnSpc>
            </a:pPr>
            <a:r>
              <a:rPr lang="ko-KR" altLang="en-US" sz="2000"/>
              <a:t>사용자가 쇼핑몰에 접속하여 로그인 후 쿠키를 발급받은 뒤 공격자가 사용자의 이메일로 특정 링크를 전달하고 사용자가 해당 링크를 클릭하게 되면</a:t>
            </a:r>
            <a:r>
              <a:rPr lang="en-US" altLang="ko-KR" sz="200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/>
              <a:t>공격용 웹페이지에 접속하게 되고</a:t>
            </a:r>
            <a:r>
              <a:rPr lang="en-US" altLang="ko-KR" sz="2000"/>
              <a:t>, </a:t>
            </a:r>
            <a:r>
              <a:rPr lang="ko-KR" altLang="en-US" sz="2000"/>
              <a:t>해당페이지에 </a:t>
            </a:r>
            <a:r>
              <a:rPr lang="en-US" altLang="ko-KR" sz="2000"/>
              <a:t>'</a:t>
            </a:r>
            <a:r>
              <a:rPr lang="ko-KR" altLang="en-US" sz="2000"/>
              <a:t>로또당첨</a:t>
            </a:r>
            <a:r>
              <a:rPr lang="en-US" altLang="ko-KR" sz="2000"/>
              <a:t>'</a:t>
            </a:r>
            <a:r>
              <a:rPr lang="ko-KR" altLang="en-US" sz="2000"/>
              <a:t>이라는 이미지가 노출된다</a:t>
            </a:r>
            <a:r>
              <a:rPr lang="en-US" altLang="ko-KR" sz="2000"/>
              <a:t>. </a:t>
            </a:r>
            <a:r>
              <a:rPr lang="ko-KR" altLang="en-US" sz="2000"/>
              <a:t>그리고 유저가 로또당첨 이미지를 클릭하면 쇼핑몰에 특정 </a:t>
            </a:r>
            <a:r>
              <a:rPr lang="en-US" altLang="ko-KR" sz="2000"/>
              <a:t>URL</a:t>
            </a:r>
            <a:r>
              <a:rPr lang="ko-KR" altLang="en-US" sz="2000"/>
              <a:t>로 요청을 하게되는데 해당 쿠키정보를 가지고 있기 때문에 해당 요청에 대해서 정상적으로 동작을 하게 된다</a:t>
            </a:r>
            <a:r>
              <a:rPr lang="en-US" altLang="ko-KR" sz="2000"/>
              <a:t>. </a:t>
            </a:r>
          </a:p>
          <a:p>
            <a:pPr>
              <a:lnSpc>
                <a:spcPct val="150000"/>
              </a:lnSpc>
            </a:pPr>
            <a:endParaRPr lang="en-US" altLang="ko-KR" sz="1600" b="1"/>
          </a:p>
          <a:p>
            <a:pPr>
              <a:lnSpc>
                <a:spcPct val="150000"/>
              </a:lnSpc>
            </a:pPr>
            <a:endParaRPr lang="en-US" altLang="ko-KR"/>
          </a:p>
          <a:p>
            <a:pPr marL="800100" lvl="1" indent="-342900">
              <a:buFont typeface="+mj-ea"/>
              <a:buAutoNum type="circleNumDbPlain"/>
            </a:pPr>
            <a:endParaRPr lang="en-US" altLang="ko-KR"/>
          </a:p>
          <a:p>
            <a:pPr marL="814388" lvl="1" indent="-357188">
              <a:lnSpc>
                <a:spcPct val="150000"/>
              </a:lnSpc>
              <a:buFont typeface="+mj-ea"/>
              <a:buAutoNum type="circleNumDbPlain"/>
            </a:pPr>
            <a:endParaRPr lang="en-US" altLang="ko-KR" b="1"/>
          </a:p>
        </p:txBody>
      </p:sp>
    </p:spTree>
    <p:extLst>
      <p:ext uri="{BB962C8B-B14F-4D97-AF65-F5344CB8AC3E}">
        <p14:creationId xmlns:p14="http://schemas.microsoft.com/office/powerpoint/2010/main" val="377333263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CORS, SOP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CSRF(</a:t>
            </a:r>
            <a:r>
              <a:rPr lang="ko-KR" altLang="en-US" sz="2400" b="1"/>
              <a:t>사이트 간 요청 위조</a:t>
            </a:r>
            <a:r>
              <a:rPr lang="en-US" altLang="ko-KR" sz="2400" b="1"/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b="1"/>
              <a:t>이처럼 사용자의 의도와는 무관하게 공격자가 심어놓은 특정 방식을 통해 자원 요청을 하게되고 그것을 응답을 받을 수 있도록 하는 것을 </a:t>
            </a:r>
            <a:r>
              <a:rPr lang="en-US" altLang="ko-KR" b="1"/>
              <a:t>CSRF(</a:t>
            </a:r>
            <a:r>
              <a:rPr lang="ko-KR" altLang="en-US" b="1"/>
              <a:t>사이트 간 요청 위조</a:t>
            </a:r>
            <a:r>
              <a:rPr lang="en-US" altLang="ko-KR" b="1"/>
              <a:t>) </a:t>
            </a:r>
            <a:r>
              <a:rPr lang="ko-KR" altLang="en-US" b="1"/>
              <a:t>라 한다</a:t>
            </a:r>
            <a:r>
              <a:rPr lang="en-US" altLang="ko-KR" b="1"/>
              <a:t>. </a:t>
            </a:r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6" y="2785984"/>
            <a:ext cx="7580047" cy="361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84943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CORS, SOP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CORS(Cross-Origin Resource Sharing)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브라우저가 요청 헤더에 리소스를 필요로하는 </a:t>
            </a:r>
            <a:r>
              <a:rPr lang="en-US" altLang="ko-KR"/>
              <a:t>URL</a:t>
            </a:r>
            <a:r>
              <a:rPr lang="ko-KR" altLang="en-US"/>
              <a:t>을 </a:t>
            </a:r>
            <a:r>
              <a:rPr lang="en-US" altLang="ko-KR">
                <a:solidFill>
                  <a:srgbClr val="FF0000"/>
                </a:solidFill>
              </a:rPr>
              <a:t>Origin </a:t>
            </a:r>
            <a:r>
              <a:rPr lang="ko-KR" altLang="en-US"/>
              <a:t>필드에 담아서 보냄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서버 쪽에서 </a:t>
            </a:r>
            <a:r>
              <a:rPr lang="en-US" altLang="ko-KR">
                <a:solidFill>
                  <a:srgbClr val="FF0000"/>
                </a:solidFill>
              </a:rPr>
              <a:t>Access-Contrl-Allow-Origin </a:t>
            </a:r>
            <a:r>
              <a:rPr lang="ko-KR" altLang="en-US"/>
              <a:t>필드에 리소스 접근이 허용된 출처를 담아서 보냄 </a:t>
            </a:r>
            <a:r>
              <a:rPr lang="en-US" altLang="ko-KR"/>
              <a:t>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브라우저가 이를 비교하여 </a:t>
            </a:r>
            <a:r>
              <a:rPr lang="ko-KR" altLang="en-US" b="1"/>
              <a:t>응답의 유효성을 판단</a:t>
            </a:r>
            <a:r>
              <a:rPr lang="ko-KR" altLang="en-US"/>
              <a:t>한다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 b="1"/>
              <a:t> </a:t>
            </a:r>
            <a:endParaRPr lang="en-US" altLang="ko-KR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3227295"/>
            <a:ext cx="65817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63770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3" y="2412222"/>
            <a:ext cx="691515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CORS, SOP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CORS(Cross-Origin Resource </a:t>
            </a:r>
            <a:r>
              <a:rPr lang="en-US" altLang="ko-KR" sz="2400"/>
              <a:t>Sharing) Prefligt </a:t>
            </a:r>
            <a:r>
              <a:rPr lang="ko-KR" altLang="en-US" sz="2400"/>
              <a:t>요청</a:t>
            </a:r>
            <a:r>
              <a:rPr lang="en-US" altLang="ko-KR" sz="2400"/>
              <a:t> 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800100" lvl="1" indent="-342900">
              <a:buFont typeface="+mj-ea"/>
              <a:buAutoNum type="circleNumDbPlain"/>
            </a:pPr>
            <a:endParaRPr lang="en-US" altLang="ko-KR" dirty="0"/>
          </a:p>
          <a:p>
            <a:pPr marL="814388" lvl="1" indent="-357188">
              <a:lnSpc>
                <a:spcPct val="150000"/>
              </a:lnSpc>
              <a:buFont typeface="+mj-ea"/>
              <a:buAutoNum type="circleNumDbPlain"/>
            </a:pP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4E6E8-BFEF-CC82-721A-10E3A39E2D1F}"/>
              </a:ext>
            </a:extLst>
          </p:cNvPr>
          <p:cNvSpPr txBox="1"/>
          <p:nvPr/>
        </p:nvSpPr>
        <p:spPr>
          <a:xfrm>
            <a:off x="3950716" y="1855538"/>
            <a:ext cx="7784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Options</a:t>
            </a:r>
            <a:r>
              <a:rPr lang="ko-KR" altLang="en-US" dirty="0">
                <a:solidFill>
                  <a:srgbClr val="FF0000"/>
                </a:solidFill>
              </a:rPr>
              <a:t>메서드를 이용하여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다른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도메인의 </a:t>
            </a:r>
            <a:r>
              <a:rPr lang="ko-KR" altLang="en-US">
                <a:solidFill>
                  <a:srgbClr val="FF0000"/>
                </a:solidFill>
              </a:rPr>
              <a:t>리소스로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>
                <a:solidFill>
                  <a:srgbClr val="FF0000"/>
                </a:solidFill>
              </a:rPr>
              <a:t>HTTP</a:t>
            </a:r>
            <a:r>
              <a:rPr lang="ko-KR" altLang="en-US" dirty="0">
                <a:solidFill>
                  <a:srgbClr val="FF0000"/>
                </a:solidFill>
              </a:rPr>
              <a:t>요청을 보내 실제 요청이 전송하기에 </a:t>
            </a:r>
            <a:r>
              <a:rPr lang="ko-KR" altLang="en-US">
                <a:solidFill>
                  <a:srgbClr val="FF0000"/>
                </a:solidFill>
              </a:rPr>
              <a:t>안전한지 확인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예비요청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AD9213-466E-E854-51FD-5510B688A804}"/>
              </a:ext>
            </a:extLst>
          </p:cNvPr>
          <p:cNvSpPr txBox="1"/>
          <p:nvPr/>
        </p:nvSpPr>
        <p:spPr>
          <a:xfrm>
            <a:off x="7545479" y="3182470"/>
            <a:ext cx="41893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[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사전요청</a:t>
            </a:r>
            <a:r>
              <a:rPr lang="en-US" altLang="ko-KR" sz="1200" dirty="0">
                <a:solidFill>
                  <a:srgbClr val="666666"/>
                </a:solidFill>
                <a:latin typeface="Comic Sans MS" panose="030F0702030302020204" pitchFamily="66" charset="0"/>
              </a:rPr>
              <a:t>] </a:t>
            </a:r>
            <a:endParaRPr lang="en-US" altLang="ko-KR" sz="1200" b="0" i="0" dirty="0">
              <a:solidFill>
                <a:srgbClr val="666666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altLang="ko-KR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Origin: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요청 출처</a:t>
            </a:r>
            <a:br>
              <a:rPr lang="ko-KR" altLang="en-US" sz="1200" dirty="0">
                <a:latin typeface="Comic Sans MS" panose="030F0702030302020204" pitchFamily="66" charset="0"/>
              </a:rPr>
            </a:br>
            <a:r>
              <a:rPr lang="en-US" altLang="ko-KR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Access-Control-Request-Method: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실제 요청의 메서드</a:t>
            </a:r>
            <a:br>
              <a:rPr lang="ko-KR" altLang="en-US" sz="1200" dirty="0">
                <a:latin typeface="Comic Sans MS" panose="030F0702030302020204" pitchFamily="66" charset="0"/>
              </a:rPr>
            </a:br>
            <a:r>
              <a:rPr lang="en-US" altLang="ko-KR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Access-Control-Request-Headers: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실제 요청의 추가 헤더</a:t>
            </a:r>
            <a:endParaRPr lang="en-US" altLang="ko-KR" sz="1200" b="0" i="0" dirty="0">
              <a:solidFill>
                <a:srgbClr val="666666"/>
              </a:solidFill>
              <a:effectLst/>
              <a:latin typeface="Comic Sans MS" panose="030F0702030302020204" pitchFamily="66" charset="0"/>
            </a:endParaRPr>
          </a:p>
          <a:p>
            <a:endParaRPr lang="en-US" altLang="ko-KR" sz="1200" b="0" i="0" dirty="0">
              <a:solidFill>
                <a:srgbClr val="666666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altLang="ko-KR" sz="1200" dirty="0">
                <a:solidFill>
                  <a:srgbClr val="666666"/>
                </a:solidFill>
                <a:latin typeface="Comic Sans MS" panose="030F0702030302020204" pitchFamily="66" charset="0"/>
              </a:rPr>
              <a:t>[</a:t>
            </a:r>
            <a:r>
              <a:rPr lang="ko-KR" altLang="en-US" sz="1200" dirty="0">
                <a:solidFill>
                  <a:srgbClr val="666666"/>
                </a:solidFill>
                <a:latin typeface="Comic Sans MS" panose="030F0702030302020204" pitchFamily="66" charset="0"/>
              </a:rPr>
              <a:t>서버측 응답</a:t>
            </a:r>
            <a:r>
              <a:rPr lang="en-US" altLang="ko-KR" sz="1200" dirty="0">
                <a:solidFill>
                  <a:srgbClr val="666666"/>
                </a:solidFill>
                <a:latin typeface="Comic Sans MS" panose="030F0702030302020204" pitchFamily="66" charset="0"/>
              </a:rPr>
              <a:t>]</a:t>
            </a:r>
            <a:endParaRPr lang="en-US" altLang="ko-KR" sz="1200" b="0" i="0" dirty="0">
              <a:solidFill>
                <a:srgbClr val="666666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altLang="ko-KR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Access-Control-Request-Origin: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서버 측 허가 출처</a:t>
            </a:r>
            <a:br>
              <a:rPr lang="ko-KR" altLang="en-US" sz="1200" dirty="0">
                <a:latin typeface="Comic Sans MS" panose="030F0702030302020204" pitchFamily="66" charset="0"/>
              </a:rPr>
            </a:br>
            <a:r>
              <a:rPr lang="en-US" altLang="ko-KR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Access-Control-Request-Methods: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서버 측 허가 메서드</a:t>
            </a:r>
            <a:br>
              <a:rPr lang="ko-KR" altLang="en-US" sz="1200" dirty="0">
                <a:latin typeface="Comic Sans MS" panose="030F0702030302020204" pitchFamily="66" charset="0"/>
              </a:rPr>
            </a:br>
            <a:r>
              <a:rPr lang="en-US" altLang="ko-KR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Access-Control-Request-Headers: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서버 측 허가 헤더</a:t>
            </a:r>
            <a:br>
              <a:rPr lang="ko-KR" altLang="en-US" sz="1200" dirty="0">
                <a:latin typeface="Comic Sans MS" panose="030F0702030302020204" pitchFamily="66" charset="0"/>
              </a:rPr>
            </a:br>
            <a:r>
              <a:rPr lang="en-US" altLang="ko-KR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Access-Control-Max-Age: </a:t>
            </a:r>
            <a:r>
              <a:rPr lang="ko-KR" altLang="en-US" sz="1200" b="0" i="0" dirty="0" err="1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프리플라이트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Comic Sans MS" panose="030F0702030302020204" pitchFamily="66" charset="0"/>
              </a:rPr>
              <a:t> 응답 캐시 시간</a:t>
            </a:r>
            <a:endParaRPr lang="ko-KR" altLang="en-US" sz="1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0487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CORS, SOP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Prefligt</a:t>
            </a:r>
            <a:r>
              <a:rPr lang="ko-KR" altLang="en-US" sz="2400"/>
              <a:t>가 필요한 이유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>
                <a:latin typeface="Spoqa Han Sans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Spoqa Han Sans"/>
              </a:rPr>
              <a:t>CORS</a:t>
            </a:r>
            <a:r>
              <a:rPr lang="ko-KR" altLang="en-US">
                <a:latin typeface="Spoqa Han Sans"/>
              </a:rPr>
              <a:t>에 관한 아무런 설정이 없는 서버를 위해서이다</a:t>
            </a:r>
            <a:r>
              <a:rPr lang="en-US" altLang="ko-KR">
                <a:latin typeface="Spoqa Han Sans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>
                <a:latin typeface="Spoqa Han Sans"/>
              </a:rPr>
              <a:t> </a:t>
            </a:r>
            <a:r>
              <a:rPr lang="ko-KR" altLang="en-US">
                <a:latin typeface="Spoqa Han Sans"/>
              </a:rPr>
              <a:t>실제 리소스를 요청하기 전에 </a:t>
            </a:r>
            <a:r>
              <a:rPr lang="en-US" altLang="ko-KR">
                <a:latin typeface="Spoqa Han Sans"/>
              </a:rPr>
              <a:t>Options</a:t>
            </a:r>
            <a:r>
              <a:rPr lang="ko-KR" altLang="en-US">
                <a:latin typeface="Spoqa Han Sans"/>
              </a:rPr>
              <a:t>라는 메서드를 통해 실제 요청을 전송할 지 판단하는 것이다</a:t>
            </a:r>
            <a:r>
              <a:rPr lang="en-US" altLang="ko-KR">
                <a:latin typeface="Spoqa Han Sans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서버가 단순한 </a:t>
            </a:r>
            <a:r>
              <a:rPr lang="en-US" altLang="ko-KR"/>
              <a:t>get</a:t>
            </a:r>
            <a:r>
              <a:rPr lang="ko-KR" altLang="en-US"/>
              <a:t>요청이 아니라 </a:t>
            </a:r>
            <a:r>
              <a:rPr lang="en-US" altLang="ko-KR"/>
              <a:t>delete</a:t>
            </a:r>
            <a:r>
              <a:rPr lang="ko-KR" altLang="en-US"/>
              <a:t>와 같은 작업을 사전 허가 없이 수행해 버리면</a:t>
            </a:r>
            <a:r>
              <a:rPr lang="en-US" altLang="ko-KR"/>
              <a:t>, </a:t>
            </a:r>
            <a:r>
              <a:rPr lang="ko-KR" altLang="en-US"/>
              <a:t>나중에 브라우저가 응답을 받을 때 </a:t>
            </a:r>
            <a:r>
              <a:rPr lang="en-US" altLang="ko-KR"/>
              <a:t>"</a:t>
            </a:r>
            <a:r>
              <a:rPr lang="ko-KR" altLang="en-US"/>
              <a:t>이건 교차 출처 리소스야</a:t>
            </a:r>
            <a:r>
              <a:rPr lang="en-US" altLang="ko-KR"/>
              <a:t>"</a:t>
            </a:r>
            <a:r>
              <a:rPr lang="ko-KR" altLang="en-US"/>
              <a:t>라고 뒤늦게 이야기해봤자</a:t>
            </a:r>
            <a:r>
              <a:rPr lang="en-US" altLang="ko-KR"/>
              <a:t>, </a:t>
            </a:r>
            <a:r>
              <a:rPr lang="ko-KR" altLang="en-US"/>
              <a:t>서버는 이미 </a:t>
            </a:r>
            <a:r>
              <a:rPr lang="en-US" altLang="ko-KR"/>
              <a:t>DB</a:t>
            </a:r>
            <a:r>
              <a:rPr lang="ko-KR" altLang="en-US"/>
              <a:t>에서 해당 내용을 다 지우고 난 상태다</a:t>
            </a:r>
            <a:r>
              <a:rPr lang="en-US" altLang="ko-KR"/>
              <a:t>. </a:t>
            </a:r>
            <a:r>
              <a:rPr lang="ko-KR" altLang="en-US"/>
              <a:t>그렇게 때문에 프리플라이트 요청을 먼저 보내는 거다</a:t>
            </a:r>
            <a:r>
              <a:rPr lang="en-US" altLang="ko-KR"/>
              <a:t>.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894729" y="4309743"/>
            <a:ext cx="8965" cy="2082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6094" y="5109882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Cors</a:t>
            </a:r>
            <a:r>
              <a:rPr lang="ko-KR" altLang="en-US"/>
              <a:t>설정없음</a:t>
            </a:r>
            <a:endParaRPr lang="en-US" altLang="ko-KR"/>
          </a:p>
          <a:p>
            <a:r>
              <a:rPr lang="ko-KR" altLang="en-US"/>
              <a:t>서버에서 삭제됨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5656" y="5190563"/>
            <a:ext cx="1925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요청후</a:t>
            </a:r>
            <a:endParaRPr lang="en-US" altLang="ko-KR"/>
          </a:p>
          <a:p>
            <a:r>
              <a:rPr lang="ko-KR" altLang="en-US"/>
              <a:t>응답도착</a:t>
            </a:r>
            <a:endParaRPr lang="en-US" altLang="ko-KR"/>
          </a:p>
          <a:p>
            <a:r>
              <a:rPr lang="ko-KR" altLang="en-US"/>
              <a:t>하지만 </a:t>
            </a:r>
            <a:r>
              <a:rPr lang="en-US" altLang="ko-KR"/>
              <a:t>Cors</a:t>
            </a:r>
            <a:r>
              <a:rPr lang="ko-KR" altLang="en-US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18740205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CORS, SOP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/>
              <a:t>SecurityConfig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</a:t>
            </a:r>
            <a:endParaRPr lang="en-US" altLang="ko-KR" sz="2400" dirty="0"/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http.csrf</a:t>
            </a:r>
            <a:r>
              <a:rPr lang="en-US" altLang="ko-KR" sz="2000" dirty="0"/>
              <a:t>().disable(); disable</a:t>
            </a:r>
            <a:r>
              <a:rPr lang="ko-KR" altLang="en-US" sz="2000" dirty="0"/>
              <a:t>가 아니면 </a:t>
            </a:r>
            <a:r>
              <a:rPr lang="en-US" altLang="ko-KR" sz="2000" dirty="0" err="1"/>
              <a:t>post,put</a:t>
            </a:r>
            <a:r>
              <a:rPr lang="en-US" altLang="ko-KR" sz="2000" dirty="0"/>
              <a:t>, delete</a:t>
            </a:r>
            <a:r>
              <a:rPr lang="ko-KR" altLang="en-US" sz="2000" dirty="0"/>
              <a:t>방식의 </a:t>
            </a:r>
            <a:r>
              <a:rPr lang="ko-KR" altLang="en-US" sz="2000" dirty="0" err="1"/>
              <a:t>요청시</a:t>
            </a:r>
            <a:r>
              <a:rPr lang="ko-KR" altLang="en-US" sz="2000" dirty="0"/>
              <a:t> 반드시 </a:t>
            </a:r>
            <a:r>
              <a:rPr lang="en-US" altLang="ko-KR" sz="2000" dirty="0" err="1"/>
              <a:t>csrf</a:t>
            </a:r>
            <a:r>
              <a:rPr lang="en-US" altLang="ko-KR" sz="2000" dirty="0"/>
              <a:t> </a:t>
            </a:r>
            <a:r>
              <a:rPr lang="ko-KR" altLang="en-US" sz="2000" dirty="0"/>
              <a:t>토큰을 가지고 </a:t>
            </a:r>
            <a:r>
              <a:rPr lang="ko-KR" altLang="en-US" sz="2000" dirty="0" err="1"/>
              <a:t>요청해야한다</a:t>
            </a:r>
            <a:r>
              <a:rPr lang="en-US" altLang="ko-KR" sz="2000" dirty="0"/>
              <a:t>. </a:t>
            </a: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모든 요청에 랜덤하게 생성된 토큰을 </a:t>
            </a:r>
            <a:r>
              <a:rPr lang="en-US" altLang="ko-KR" sz="2000" dirty="0"/>
              <a:t>HTTP </a:t>
            </a:r>
            <a:r>
              <a:rPr lang="ko-KR" altLang="en-US" sz="2000" dirty="0"/>
              <a:t>파라미터로 요구</a:t>
            </a:r>
            <a:endParaRPr lang="en-US" altLang="ko-KR" sz="2000" dirty="0"/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요청 시 전달되는 토큰 값과 서버에 저장된 실제 값과 비교한 후 만약 일치하지 않으면 요청은 실패한다</a:t>
            </a:r>
            <a:r>
              <a:rPr lang="en-US" altLang="ko-KR" sz="2000" dirty="0"/>
              <a:t>.</a:t>
            </a: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FF0000"/>
                </a:solidFill>
              </a:rPr>
              <a:t>http.csrf</a:t>
            </a:r>
            <a:r>
              <a:rPr lang="en-US" altLang="ko-KR" dirty="0">
                <a:solidFill>
                  <a:srgbClr val="FF0000"/>
                </a:solidFill>
              </a:rPr>
              <a:t>(): </a:t>
            </a:r>
            <a:r>
              <a:rPr lang="ko-KR" altLang="en-US" dirty="0">
                <a:solidFill>
                  <a:srgbClr val="FF0000"/>
                </a:solidFill>
              </a:rPr>
              <a:t>기본 활성화되어 있음</a:t>
            </a:r>
            <a:endParaRPr lang="en-US" altLang="ko-KR" dirty="0">
              <a:solidFill>
                <a:srgbClr val="FF0000"/>
              </a:solidFill>
            </a:endParaRP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FF0000"/>
                </a:solidFill>
              </a:rPr>
              <a:t>http.csrf</a:t>
            </a:r>
            <a:r>
              <a:rPr lang="en-US" altLang="ko-KR" dirty="0">
                <a:solidFill>
                  <a:srgbClr val="FF0000"/>
                </a:solidFill>
              </a:rPr>
              <a:t>().disabled(): </a:t>
            </a:r>
            <a:r>
              <a:rPr lang="ko-KR" altLang="en-US" dirty="0">
                <a:solidFill>
                  <a:srgbClr val="FF0000"/>
                </a:solidFill>
              </a:rPr>
              <a:t>비활성화 </a:t>
            </a: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814388" lvl="1" indent="-357188">
              <a:lnSpc>
                <a:spcPct val="150000"/>
              </a:lnSpc>
              <a:buFont typeface="+mj-ea"/>
              <a:buAutoNum type="circleNumDbPlain"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04124901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CORS, SOP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login.html, joinForm.html</a:t>
            </a:r>
            <a:r>
              <a:rPr lang="ko-KR" altLang="en-US" sz="2400" dirty="0"/>
              <a:t>등 </a:t>
            </a:r>
            <a:r>
              <a:rPr lang="en-US" altLang="ko-KR" sz="2400" dirty="0"/>
              <a:t>Form</a:t>
            </a:r>
            <a:r>
              <a:rPr lang="ko-KR" altLang="en-US" sz="2400" dirty="0"/>
              <a:t>에</a:t>
            </a:r>
            <a:r>
              <a:rPr lang="en-US" altLang="ko-KR" sz="2400" dirty="0"/>
              <a:t> </a:t>
            </a:r>
            <a:r>
              <a:rPr lang="ko-KR" altLang="en-US" sz="2400" dirty="0" err="1"/>
              <a:t>토큰값</a:t>
            </a:r>
            <a:r>
              <a:rPr lang="ko-KR" altLang="en-US" sz="2400" dirty="0"/>
              <a:t> 넣기 </a:t>
            </a:r>
            <a:endParaRPr lang="en-US" altLang="ko-KR" sz="24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&lt;input type=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"hidden" </a:t>
            </a:r>
            <a:r>
              <a:rPr lang="en-US" altLang="ko-KR" sz="20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th:name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="${_</a:t>
            </a:r>
            <a:r>
              <a:rPr lang="en-US" altLang="ko-KR" sz="20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csrf.parameterName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</a:t>
            </a:r>
          </a:p>
          <a:p>
            <a:pPr lvl="1"/>
            <a:r>
              <a:rPr lang="en-US" altLang="ko-KR" sz="20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th:value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"${_</a:t>
            </a:r>
            <a:r>
              <a:rPr lang="en-US" altLang="ko-KR" sz="20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csrf.token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}" /&gt;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814388" lvl="1" indent="-357188">
              <a:lnSpc>
                <a:spcPct val="150000"/>
              </a:lnSpc>
              <a:buFont typeface="+mj-ea"/>
              <a:buAutoNum type="circleNumDbPlain"/>
            </a:pPr>
            <a:endParaRPr lang="en-US" altLang="ko-KR" sz="2000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생성된 토큰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&lt;input type=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"hidden" name=“_</a:t>
            </a:r>
            <a:r>
              <a:rPr lang="en-US" altLang="ko-KR" sz="20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csrf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  </a:t>
            </a:r>
          </a:p>
          <a:p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		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value=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5a1c99de-fbb4-4432-b0e7-36325f253b44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 /&gt;</a:t>
            </a:r>
            <a:endParaRPr lang="en-US" altLang="ko-KR" sz="2000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26940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CORS, SOP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Ajax</a:t>
            </a:r>
            <a:r>
              <a:rPr lang="ko-KR" altLang="en-US" sz="2400" dirty="0"/>
              <a:t>에서 읽기위해 </a:t>
            </a:r>
            <a:r>
              <a:rPr lang="en-US" altLang="ko-KR" sz="2400" dirty="0"/>
              <a:t>layout1.html </a:t>
            </a:r>
            <a:r>
              <a:rPr lang="ko-KR" altLang="en-US" sz="2400" dirty="0" err="1"/>
              <a:t>토큰값</a:t>
            </a:r>
            <a:r>
              <a:rPr lang="ko-KR" altLang="en-US" sz="2400" dirty="0"/>
              <a:t> 넣기 </a:t>
            </a:r>
            <a:endParaRPr lang="en-US" altLang="ko-KR" sz="2400" dirty="0"/>
          </a:p>
          <a:p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59" y="3163141"/>
            <a:ext cx="88868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2" y="2060831"/>
            <a:ext cx="9934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763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23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스키마생성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(create, create-drop, update: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변경 부분만 반영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validate, none)</a:t>
            </a: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 table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 자동생성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할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것인지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,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수동생성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할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것인지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큰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규모의 프로젝트는 테이블을 별도로 생성하고 코드를 작성하는 것이 일반적이다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en-US" altLang="ko-KR" sz="2000" dirty="0" err="1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spring.jpa.hibernate.ddl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-auto=create</a:t>
            </a:r>
            <a:endParaRPr lang="ko-KR" altLang="ko-KR" sz="2000" dirty="0">
              <a:solidFill>
                <a:srgbClr val="FF0000"/>
              </a:solidFill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 DDL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생성시 데이터베이스 고유의 기능을 사용하는가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?</a:t>
            </a: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en-US" altLang="ko-KR" sz="2000" dirty="0" err="1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spring.jpa.generate-ddl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=false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실행되는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SQL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문을 보여줄 것인가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? 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sz="2000" dirty="0" err="1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spring.jpa.show-sql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=true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#format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된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SQL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문을 보여줄지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?</a:t>
            </a:r>
            <a:endParaRPr lang="en-US" altLang="ko-KR" sz="2000" dirty="0">
              <a:solidFill>
                <a:srgbClr val="FF0000"/>
              </a:solidFill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 latinLnBrk="0">
              <a:lnSpc>
                <a:spcPct val="150000"/>
              </a:lnSpc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spring.jpa.properties.hibernate.format_sql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000" dirty="0">
              <a:solidFill>
                <a:srgbClr val="FF0000"/>
              </a:solidFill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effectLst/>
                <a:latin typeface="Comic Sans MS" panose="030F0702030302020204" pitchFamily="66" charset="0"/>
              </a:rPr>
              <a:t>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0748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01E098-FBDB-420F-88A9-27027F4759A5}"/>
              </a:ext>
            </a:extLst>
          </p:cNvPr>
          <p:cNvGrpSpPr/>
          <p:nvPr/>
        </p:nvGrpSpPr>
        <p:grpSpPr>
          <a:xfrm>
            <a:off x="3726874" y="2815838"/>
            <a:ext cx="7315199" cy="1226323"/>
            <a:chOff x="4793673" y="1246908"/>
            <a:chExt cx="6442363" cy="1080000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7ADDF6C6-9FD3-40F2-ADC2-37A43AADF7ED}"/>
                </a:ext>
              </a:extLst>
            </p:cNvPr>
            <p:cNvSpPr/>
            <p:nvPr/>
          </p:nvSpPr>
          <p:spPr>
            <a:xfrm>
              <a:off x="4793673" y="124690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81F229D3-E3EA-4A23-AA82-5E2AF3A625A9}"/>
                </a:ext>
              </a:extLst>
            </p:cNvPr>
            <p:cNvSpPr/>
            <p:nvPr/>
          </p:nvSpPr>
          <p:spPr>
            <a:xfrm>
              <a:off x="5632954" y="137141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920D6B8-E4ED-4528-A983-BD701AD4E691}"/>
                </a:ext>
              </a:extLst>
            </p:cNvPr>
            <p:cNvSpPr/>
            <p:nvPr/>
          </p:nvSpPr>
          <p:spPr>
            <a:xfrm>
              <a:off x="5196182" y="136434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810F50-4F4F-4ABD-840E-E581E3B8C415}"/>
                </a:ext>
              </a:extLst>
            </p:cNvPr>
            <p:cNvGrpSpPr/>
            <p:nvPr/>
          </p:nvGrpSpPr>
          <p:grpSpPr>
            <a:xfrm>
              <a:off x="5537400" y="1369809"/>
              <a:ext cx="4159582" cy="813160"/>
              <a:chOff x="5516922" y="1640913"/>
              <a:chExt cx="2999292" cy="5863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1F94F4-27C9-4570-8682-1A33FA68D416}"/>
                  </a:ext>
                </a:extLst>
              </p:cNvPr>
              <p:cNvSpPr/>
              <p:nvPr/>
            </p:nvSpPr>
            <p:spPr>
              <a:xfrm>
                <a:off x="6030979" y="1689775"/>
                <a:ext cx="2485235" cy="48861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1076865" eaLnBrk="0" latinLnBrk="0" hangingPunct="0">
                  <a:spcAft>
                    <a:spcPts val="486"/>
                  </a:spcAft>
                  <a:buSzPct val="100000"/>
                  <a:defRPr/>
                </a:pPr>
                <a:r>
                  <a:rPr lang="en-US" altLang="ko-KR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OAuth2</a:t>
                </a:r>
                <a:r>
                  <a:rPr lang="ko-KR" altLang="en-US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 </a:t>
                </a:r>
                <a:endParaRPr lang="ko-KR" altLang="en-US" sz="4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41CD06-C435-48C0-AA4F-7B628FBAD386}"/>
                  </a:ext>
                </a:extLst>
              </p:cNvPr>
              <p:cNvSpPr/>
              <p:nvPr/>
            </p:nvSpPr>
            <p:spPr>
              <a:xfrm>
                <a:off x="5516922" y="1640913"/>
                <a:ext cx="117307" cy="58633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0" normalizeH="0" baseline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087799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89350" y="105748"/>
            <a:ext cx="417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/>
              <a:t>Spring Security</a:t>
            </a:r>
            <a:r>
              <a:rPr lang="ko-KR" altLang="en-US" sz="2400" dirty="0"/>
              <a:t>와 </a:t>
            </a:r>
            <a:r>
              <a:rPr lang="en-US" altLang="ko-KR" sz="2400" dirty="0"/>
              <a:t>OAuth2</a:t>
            </a:r>
          </a:p>
          <a:p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/>
              <a:t>Spring Security</a:t>
            </a:r>
            <a:r>
              <a:rPr lang="ko-KR" altLang="en-US" sz="2000" dirty="0"/>
              <a:t>는 막강한 인증과 인가</a:t>
            </a:r>
            <a:r>
              <a:rPr lang="en-US" altLang="ko-KR" sz="2000" dirty="0"/>
              <a:t>(</a:t>
            </a:r>
            <a:r>
              <a:rPr lang="ko-KR" altLang="en-US" sz="2000" dirty="0"/>
              <a:t>혹인 권한 부여</a:t>
            </a:r>
            <a:r>
              <a:rPr lang="en-US" altLang="ko-KR" sz="2000" dirty="0"/>
              <a:t>) </a:t>
            </a:r>
            <a:r>
              <a:rPr lang="ko-KR" altLang="en-US" sz="2000" dirty="0"/>
              <a:t>기능을 가진 표준 프레임워크이다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오픈 아이디는 표준 스펙이 존재하지 않았기 때문에 제공자마다 서로 다른 프로토콜을 제공한다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Oauth</a:t>
            </a:r>
            <a:r>
              <a:rPr lang="en-US" altLang="ko-KR" sz="2000" dirty="0"/>
              <a:t> </a:t>
            </a:r>
            <a:r>
              <a:rPr lang="ko-KR" altLang="en-US" sz="2000" dirty="0"/>
              <a:t>규격을 이용하여 표준방법을 이용한다</a:t>
            </a:r>
            <a:r>
              <a:rPr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OAuth </a:t>
            </a:r>
            <a:r>
              <a:rPr lang="ko-KR" altLang="en-US" sz="2000" dirty="0"/>
              <a:t>의 최신버전은 </a:t>
            </a:r>
            <a:r>
              <a:rPr lang="en-US" altLang="ko-KR" sz="2000" dirty="0"/>
              <a:t>2.0</a:t>
            </a:r>
            <a:r>
              <a:rPr lang="ko-KR" altLang="en-US" sz="2000" dirty="0"/>
              <a:t>이며 대부분의 소셜과 국내 대형 포털들은 해당 스펙에 맞게 로그인을 제공한다</a:t>
            </a:r>
            <a:r>
              <a:rPr lang="en-US" altLang="ko-KR" sz="2000" dirty="0"/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OAuth2 </a:t>
            </a:r>
            <a:r>
              <a:rPr lang="ko-KR" altLang="en-US" sz="2000" dirty="0"/>
              <a:t>를 제공하는 서비스</a:t>
            </a:r>
            <a:br>
              <a:rPr lang="ko-KR" altLang="en-US" sz="2000" dirty="0"/>
            </a:br>
            <a:r>
              <a:rPr lang="ko-KR" altLang="en-US" sz="2000" dirty="0"/>
              <a:t>페이스북</a:t>
            </a:r>
            <a:r>
              <a:rPr lang="en-US" altLang="ko-KR" sz="2000" dirty="0"/>
              <a:t>, </a:t>
            </a:r>
            <a:r>
              <a:rPr lang="ko-KR" altLang="en-US" sz="2000" dirty="0"/>
              <a:t>깃 허브</a:t>
            </a:r>
            <a:r>
              <a:rPr lang="en-US" altLang="ko-KR" sz="2000" dirty="0"/>
              <a:t>, </a:t>
            </a:r>
            <a:r>
              <a:rPr lang="ko-KR" altLang="en-US" sz="2000" dirty="0"/>
              <a:t>트위터</a:t>
            </a:r>
            <a:r>
              <a:rPr lang="en-US" altLang="ko-KR" sz="2000" dirty="0"/>
              <a:t>, </a:t>
            </a:r>
            <a:r>
              <a:rPr lang="ko-KR" altLang="en-US" sz="2000" dirty="0"/>
              <a:t>네이버</a:t>
            </a:r>
            <a:r>
              <a:rPr lang="en-US" altLang="ko-KR" sz="2000" dirty="0"/>
              <a:t>, </a:t>
            </a:r>
            <a:r>
              <a:rPr lang="ko-KR" altLang="en-US" sz="2000" dirty="0"/>
              <a:t>카카오 등이다</a:t>
            </a:r>
            <a:r>
              <a:rPr lang="en-US" altLang="ko-KR" sz="2000" dirty="0"/>
              <a:t>. </a:t>
            </a:r>
          </a:p>
          <a:p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7563000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구글 서비스 등록</a:t>
            </a:r>
            <a:r>
              <a:rPr lang="en-US" altLang="ko-KR" sz="2400"/>
              <a:t> </a:t>
            </a:r>
          </a:p>
          <a:p>
            <a:r>
              <a:rPr lang="ko-KR" altLang="en-US" sz="2000"/>
              <a:t>구글 클라우드 플랫폼 주소</a:t>
            </a:r>
            <a:r>
              <a:rPr lang="en-US" altLang="ko-KR" sz="2000"/>
              <a:t>(</a:t>
            </a:r>
            <a:r>
              <a:rPr lang="en-US" altLang="ko-KR" sz="2000">
                <a:hlinkClick r:id="rId3"/>
              </a:rPr>
              <a:t>Google Cloud Platform</a:t>
            </a:r>
            <a:r>
              <a:rPr lang="en-US" altLang="ko-KR" sz="2000"/>
              <a:t>)</a:t>
            </a:r>
            <a:r>
              <a:rPr lang="ko-KR" altLang="en-US" sz="2000"/>
              <a:t>로 이동</a:t>
            </a:r>
            <a:endParaRPr lang="en-US" altLang="ko-KR" sz="200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59025"/>
            <a:ext cx="5524500" cy="424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46250" y="90846"/>
            <a:ext cx="7448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서비스 등록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3770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746250" y="90846"/>
            <a:ext cx="7448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서비스 등록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79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구글 서비스 등록</a:t>
            </a:r>
            <a:r>
              <a:rPr lang="en-US" altLang="ko-KR" sz="2400"/>
              <a:t> - </a:t>
            </a:r>
            <a:r>
              <a:rPr lang="en-US" altLang="ko-KR" sz="2000"/>
              <a:t>Auth </a:t>
            </a:r>
            <a:r>
              <a:rPr lang="ko-KR" altLang="en-US" sz="2000"/>
              <a:t>동의화면</a:t>
            </a:r>
            <a:endParaRPr lang="en-US" altLang="ko-KR" sz="200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915152"/>
            <a:ext cx="6076950" cy="459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67193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구글 서비스 등록</a:t>
            </a:r>
            <a:r>
              <a:rPr lang="en-US" altLang="ko-KR" sz="2400"/>
              <a:t> </a:t>
            </a:r>
          </a:p>
          <a:p>
            <a:r>
              <a:rPr lang="ko-KR" altLang="en-US"/>
              <a:t>사용자 인증 정보 </a:t>
            </a:r>
            <a:r>
              <a:rPr lang="en-US" altLang="ko-KR"/>
              <a:t>&gt; </a:t>
            </a:r>
            <a:r>
              <a:rPr lang="ko-KR" altLang="en-US"/>
              <a:t>사용자 인증 정보 만들기 </a:t>
            </a:r>
            <a:r>
              <a:rPr lang="en-US" altLang="ko-KR"/>
              <a:t>&gt; Oauth </a:t>
            </a:r>
            <a:r>
              <a:rPr lang="ko-KR" altLang="en-US"/>
              <a:t>클라이언트 </a:t>
            </a:r>
            <a:r>
              <a:rPr lang="en-US" altLang="ko-KR"/>
              <a:t>ID</a:t>
            </a:r>
            <a:endParaRPr lang="en-US" altLang="ko-KR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0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48" y="2238375"/>
            <a:ext cx="8896350" cy="379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2681288"/>
            <a:ext cx="51530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46250" y="90846"/>
            <a:ext cx="7448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서비스 등록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76632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서비스 등록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사용자 인증 정보 </a:t>
            </a:r>
            <a:r>
              <a:rPr lang="en-US" altLang="ko-KR"/>
              <a:t>&gt; </a:t>
            </a:r>
            <a:r>
              <a:rPr lang="ko-KR" altLang="en-US"/>
              <a:t>사용자 인증 정보 만들기 </a:t>
            </a:r>
            <a:r>
              <a:rPr lang="en-US" altLang="ko-KR"/>
              <a:t>&gt; Oauth </a:t>
            </a:r>
            <a:r>
              <a:rPr lang="ko-KR" altLang="en-US"/>
              <a:t>클라이언트 </a:t>
            </a:r>
            <a:r>
              <a:rPr lang="en-US" altLang="ko-KR"/>
              <a:t>ID</a:t>
            </a:r>
            <a:endParaRPr lang="en-US" altLang="ko-KR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6" y="1754188"/>
            <a:ext cx="51530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3259531"/>
            <a:ext cx="3448927" cy="329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10154" y="3572865"/>
            <a:ext cx="689439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인증시 성공하면 구글에서 리다이렉트할 </a:t>
            </a:r>
            <a:r>
              <a:rPr lang="en-US" altLang="ko-KR"/>
              <a:t>URL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스프링 부트 </a:t>
            </a:r>
            <a:r>
              <a:rPr lang="en-US" altLang="ko-KR"/>
              <a:t>2 </a:t>
            </a:r>
            <a:r>
              <a:rPr lang="ko-KR" altLang="en-US"/>
              <a:t>버전의 시큐리티에서는 기본적으로 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{</a:t>
            </a:r>
            <a:r>
              <a:rPr lang="ko-KR" altLang="en-US"/>
              <a:t>도메인</a:t>
            </a:r>
            <a:r>
              <a:rPr lang="en-US" altLang="ko-KR"/>
              <a:t>}/login/oauth2/code/{</a:t>
            </a:r>
            <a:r>
              <a:rPr lang="ko-KR" altLang="en-US"/>
              <a:t>소셜서비스코드</a:t>
            </a:r>
            <a:r>
              <a:rPr lang="en-US" altLang="ko-KR"/>
              <a:t>}</a:t>
            </a:r>
            <a:r>
              <a:rPr lang="ko-KR" altLang="en-US"/>
              <a:t> 지원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사용자가 별도로 리다이렉트 </a:t>
            </a:r>
            <a:r>
              <a:rPr lang="en-US" altLang="ko-KR"/>
              <a:t>URL</a:t>
            </a:r>
            <a:r>
              <a:rPr lang="ko-KR" altLang="en-US"/>
              <a:t>을 지원하는 </a:t>
            </a:r>
            <a:r>
              <a:rPr lang="en-US" altLang="ko-KR"/>
              <a:t>Controller</a:t>
            </a:r>
            <a:r>
              <a:rPr lang="ko-KR" altLang="en-US"/>
              <a:t>를 만들지 않음</a:t>
            </a:r>
            <a:r>
              <a:rPr lang="en-US" altLang="ko-KR"/>
              <a:t>(</a:t>
            </a:r>
            <a:r>
              <a:rPr lang="ko-KR" altLang="en-US"/>
              <a:t>시큐리티에서 이미 구현됨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2433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서비스 등록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사용자 인증 정보 </a:t>
            </a:r>
            <a:r>
              <a:rPr lang="en-US" altLang="ko-KR"/>
              <a:t>&gt; </a:t>
            </a:r>
            <a:r>
              <a:rPr lang="ko-KR" altLang="en-US"/>
              <a:t>사용자 인증 정보 만들기 </a:t>
            </a:r>
            <a:r>
              <a:rPr lang="en-US" altLang="ko-KR"/>
              <a:t>&gt; Oauth </a:t>
            </a:r>
            <a:r>
              <a:rPr lang="ko-KR" altLang="en-US"/>
              <a:t>클라이언트 </a:t>
            </a:r>
            <a:r>
              <a:rPr lang="en-US" altLang="ko-KR"/>
              <a:t>ID</a:t>
            </a:r>
            <a:endParaRPr lang="en-US" altLang="ko-KR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55" y="1641354"/>
            <a:ext cx="3296245" cy="212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100" y="3873500"/>
            <a:ext cx="10744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[application-oauth.properties]</a:t>
            </a:r>
          </a:p>
          <a:p>
            <a:pPr>
              <a:lnSpc>
                <a:spcPct val="150000"/>
              </a:lnSpc>
            </a:pPr>
            <a:r>
              <a:rPr lang="en-US" altLang="ko-KR"/>
              <a:t>spring.security.oauth2.client.registration.google.client-id=</a:t>
            </a:r>
            <a:r>
              <a:rPr lang="ko-KR" altLang="en-US"/>
              <a:t>클라이언트 </a:t>
            </a:r>
            <a:r>
              <a:rPr lang="en-US" altLang="ko-KR"/>
              <a:t>ID spring.security.oauth2.client.registration.google.client-secret=</a:t>
            </a:r>
            <a:r>
              <a:rPr lang="ko-KR" altLang="en-US"/>
              <a:t>클라이언트 보안 비밀번호 </a:t>
            </a:r>
            <a:r>
              <a:rPr lang="en-US" altLang="ko-KR"/>
              <a:t>spring.security.oauth2.client.registration.google.scope=profile,email</a:t>
            </a:r>
          </a:p>
          <a:p>
            <a:pPr>
              <a:lnSpc>
                <a:spcPct val="150000"/>
              </a:lnSpc>
            </a:pPr>
            <a:r>
              <a:rPr lang="en-US" altLang="ko-KR"/>
              <a:t>[</a:t>
            </a:r>
            <a:r>
              <a:rPr lang="en-US" altLang="ko-KR" b="1"/>
              <a:t>application.properties] </a:t>
            </a:r>
          </a:p>
          <a:p>
            <a:pPr>
              <a:lnSpc>
                <a:spcPct val="150000"/>
              </a:lnSpc>
            </a:pPr>
            <a:r>
              <a:rPr lang="en-US" altLang="ko-KR"/>
              <a:t>spring.profiles.include=oauth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55777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사용자 정보 도메인 </a:t>
            </a:r>
            <a:r>
              <a:rPr lang="en-US" altLang="ko-KR" sz="2400"/>
              <a:t>class </a:t>
            </a:r>
            <a:r>
              <a:rPr lang="ko-KR" altLang="en-US" sz="2400"/>
              <a:t>생성 </a:t>
            </a:r>
            <a:endParaRPr lang="en-US" altLang="ko-KR" sz="240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730575"/>
            <a:ext cx="5581650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8547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/>
              <a:t>사용자 권한을 관리할 </a:t>
            </a:r>
            <a:r>
              <a:rPr lang="en-US" altLang="ko-KR" sz="2400"/>
              <a:t>Enum </a:t>
            </a:r>
            <a:r>
              <a:rPr lang="ko-KR" altLang="en-US" sz="2400"/>
              <a:t>클래스 </a:t>
            </a:r>
            <a:r>
              <a:rPr lang="en-US" altLang="ko-KR" sz="2400"/>
              <a:t>Role</a:t>
            </a:r>
            <a:r>
              <a:rPr lang="ko-KR" altLang="en-US" sz="2400"/>
              <a:t> 생성</a:t>
            </a:r>
            <a:endParaRPr lang="en-US" altLang="ko-KR" sz="2400"/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/>
              <a:t>스프링 시큐리티에서는 권한 코드에 항상 </a:t>
            </a:r>
            <a:r>
              <a:rPr lang="en-US" altLang="ko-KR" sz="2000" b="1"/>
              <a:t>ROLE_</a:t>
            </a:r>
            <a:r>
              <a:rPr lang="ko-KR" altLang="en-US" sz="2000" b="1"/>
              <a:t>이 앞에 있어야만</a:t>
            </a:r>
            <a:r>
              <a:rPr lang="ko-KR" altLang="en-US" sz="2000"/>
              <a:t> 한다</a:t>
            </a:r>
            <a:r>
              <a:rPr lang="en-US" altLang="ko-KR" sz="2000"/>
              <a:t>. </a:t>
            </a: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/>
              <a:t>예를들어 </a:t>
            </a:r>
            <a:r>
              <a:rPr lang="en-US" altLang="ko-KR" sz="2000"/>
              <a:t>ROLE_GUEST, ROLE_USER </a:t>
            </a:r>
            <a:r>
              <a:rPr lang="ko-KR" altLang="en-US" sz="2000"/>
              <a:t>등으로 지정한다</a:t>
            </a:r>
            <a:r>
              <a:rPr lang="en-US" altLang="ko-KR" sz="2000"/>
              <a:t>.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2940050"/>
            <a:ext cx="3352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82049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User</a:t>
            </a:r>
            <a:r>
              <a:rPr lang="ko-KR" altLang="en-US" sz="2400"/>
              <a:t>의 </a:t>
            </a:r>
            <a:r>
              <a:rPr lang="en-US" altLang="ko-KR" sz="2400"/>
              <a:t>CRUD</a:t>
            </a:r>
            <a:r>
              <a:rPr lang="ko-KR" altLang="en-US" sz="2400"/>
              <a:t>작업을 위한 </a:t>
            </a:r>
            <a:r>
              <a:rPr lang="en-US" altLang="ko-KR" sz="2400"/>
              <a:t>UserRepository</a:t>
            </a:r>
            <a:r>
              <a:rPr lang="ko-KR" altLang="en-US" sz="2400"/>
              <a:t> 생성</a:t>
            </a:r>
            <a:endParaRPr lang="en-US" altLang="ko-KR" sz="2400"/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/>
              <a:t>findByEmail()</a:t>
            </a:r>
            <a:r>
              <a:rPr lang="ko-KR" altLang="en-US" sz="2000"/>
              <a:t>은 소셜 로그인으로 반환되는 값 중 </a:t>
            </a:r>
            <a:r>
              <a:rPr lang="en-US" altLang="ko-KR" sz="2000"/>
              <a:t>email</a:t>
            </a:r>
            <a:r>
              <a:rPr lang="ko-KR" altLang="en-US" sz="2000"/>
              <a:t>을 통해 이미 생성된 사용자인지 처음 가입하는 사용자인지 판단하기 위한 메소드이다</a:t>
            </a:r>
            <a:r>
              <a:rPr lang="en-US" altLang="ko-KR" sz="2000"/>
              <a:t>. </a:t>
            </a:r>
          </a:p>
          <a:p>
            <a:pPr lvl="1">
              <a:lnSpc>
                <a:spcPct val="150000"/>
              </a:lnSpc>
            </a:pPr>
            <a:endParaRPr lang="en-US" altLang="ko-KR" sz="2000"/>
          </a:p>
          <a:p>
            <a:pPr lvl="1">
              <a:lnSpc>
                <a:spcPct val="150000"/>
              </a:lnSpc>
            </a:pPr>
            <a:r>
              <a:rPr lang="en-US" altLang="ko-KR" sz="2000" b="1"/>
              <a:t>public interface UserRepository extends JpaRepository&lt;UserDTO, Long&gt; {</a:t>
            </a:r>
          </a:p>
          <a:p>
            <a:pPr lvl="1">
              <a:lnSpc>
                <a:spcPct val="150000"/>
              </a:lnSpc>
            </a:pPr>
            <a:r>
              <a:rPr lang="en-US" altLang="ko-KR" sz="2000"/>
              <a:t>	Optional&lt;UserDTO&gt; findByEmail(String email); </a:t>
            </a:r>
          </a:p>
          <a:p>
            <a:pPr lvl="1">
              <a:lnSpc>
                <a:spcPct val="150000"/>
              </a:lnSpc>
            </a:pPr>
            <a:r>
              <a:rPr lang="en-US" altLang="ko-KR" sz="2000"/>
              <a:t>}</a:t>
            </a:r>
            <a:r>
              <a:rPr lang="ko-KR" alt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0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345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DataSource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설정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(h2)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실습용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DB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이다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가볍다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(1.5M)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웹용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쿼리 툴을 제공한다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Sequence, 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AutoIncrement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기능 모두 지원된다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1D60C-E99B-9DF7-DDFC-F82461829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00" y="3872724"/>
            <a:ext cx="7563906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2846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Spring security</a:t>
            </a:r>
            <a:r>
              <a:rPr lang="ko-KR" altLang="en-US" sz="2400"/>
              <a:t> 설정</a:t>
            </a:r>
            <a:endParaRPr lang="en-US" altLang="ko-KR" sz="2400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/>
          </a:p>
          <a:p>
            <a:pPr lvl="1">
              <a:lnSpc>
                <a:spcPct val="150000"/>
              </a:lnSpc>
            </a:pPr>
            <a:r>
              <a:rPr lang="en-US" altLang="ko-KR" sz="2000"/>
              <a:t>&lt;dependency&gt;</a:t>
            </a:r>
          </a:p>
          <a:p>
            <a:pPr lvl="2">
              <a:lnSpc>
                <a:spcPct val="150000"/>
              </a:lnSpc>
            </a:pPr>
            <a:r>
              <a:rPr lang="en-US" altLang="ko-KR" sz="2000"/>
              <a:t>&lt;groupId&gt;org.springframework.boot&lt;/groupId&gt;</a:t>
            </a:r>
          </a:p>
          <a:p>
            <a:pPr lvl="2">
              <a:lnSpc>
                <a:spcPct val="150000"/>
              </a:lnSpc>
            </a:pPr>
            <a:r>
              <a:rPr lang="en-US" altLang="ko-KR" sz="2000"/>
              <a:t>&lt;artifactId&gt;spring-boot-starter-oauth2-client&lt;/artifactId&gt;</a:t>
            </a:r>
          </a:p>
          <a:p>
            <a:pPr lvl="1">
              <a:lnSpc>
                <a:spcPct val="150000"/>
              </a:lnSpc>
            </a:pPr>
            <a:r>
              <a:rPr lang="en-US" altLang="ko-KR" sz="2000"/>
              <a:t>&lt;/dependency&gt;</a:t>
            </a:r>
            <a:r>
              <a:rPr lang="ko-KR" alt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765498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sessionUser </a:t>
            </a:r>
            <a:r>
              <a:rPr lang="ko-KR" altLang="en-US" sz="2400" b="1"/>
              <a:t>클래스 생성</a:t>
            </a:r>
            <a:endParaRPr lang="en-US" altLang="ko-KR" sz="2400" b="1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1850405"/>
            <a:ext cx="8593137" cy="4604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74518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OAuthAttributes </a:t>
            </a:r>
            <a:r>
              <a:rPr lang="ko-KR" altLang="en-US" sz="2400"/>
              <a:t>클래스 생성 </a:t>
            </a:r>
            <a:endParaRPr lang="en-US" altLang="ko-KR" sz="2000" b="1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2027176"/>
            <a:ext cx="7254875" cy="45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80826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OAuthAttributes </a:t>
            </a:r>
            <a:r>
              <a:rPr lang="ko-KR" altLang="en-US" sz="2400"/>
              <a:t>클래스 생성 </a:t>
            </a:r>
            <a:endParaRPr lang="en-US" altLang="ko-KR" sz="2000" b="1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62150"/>
            <a:ext cx="81661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34471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OAuthAttributes </a:t>
            </a:r>
            <a:r>
              <a:rPr lang="ko-KR" altLang="en-US" sz="2400"/>
              <a:t>클래스 생성 </a:t>
            </a:r>
            <a:endParaRPr lang="en-US" altLang="ko-KR" sz="2000" b="1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917701"/>
            <a:ext cx="8096250" cy="448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5236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CustomOAuth2UserService </a:t>
            </a:r>
            <a:r>
              <a:rPr lang="ko-KR" altLang="en-US" sz="2400" b="1"/>
              <a:t>생성 </a:t>
            </a:r>
            <a:endParaRPr lang="en-US" altLang="ko-KR" sz="2400" b="1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/>
              <a:t>구글 로그인 이후 가져온 사용자의 정보</a:t>
            </a:r>
            <a:r>
              <a:rPr lang="en-US" altLang="ko-KR" sz="2000"/>
              <a:t>(email,name,picture</a:t>
            </a:r>
            <a:r>
              <a:rPr lang="ko-KR" altLang="en-US" sz="2000"/>
              <a:t>등</a:t>
            </a:r>
            <a:r>
              <a:rPr lang="en-US" altLang="ko-KR" sz="2000"/>
              <a:t>) </a:t>
            </a:r>
            <a:r>
              <a:rPr lang="ko-KR" altLang="en-US" sz="2000"/>
              <a:t>들을 기반으로 가입 및 정보수정</a:t>
            </a:r>
            <a:r>
              <a:rPr lang="en-US" altLang="ko-KR" sz="2000"/>
              <a:t>, </a:t>
            </a:r>
            <a:r>
              <a:rPr lang="ko-KR" altLang="en-US" sz="2000"/>
              <a:t>세션 저장 등의 기능을 구현한다</a:t>
            </a:r>
            <a:r>
              <a:rPr lang="en-US" altLang="ko-KR" sz="2000"/>
              <a:t>. </a:t>
            </a:r>
            <a:endParaRPr lang="en-US" altLang="ko-KR" sz="2000" b="1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740082"/>
            <a:ext cx="7315749" cy="394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5254371"/>
            <a:ext cx="5694362" cy="846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55120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987550" y="105748"/>
            <a:ext cx="7048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OAuth2-</a:t>
            </a:r>
            <a:r>
              <a:rPr lang="ko-KR" altLang="en-US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구글 로그인 연동</a:t>
            </a:r>
            <a:endParaRPr lang="ko-KR" altLang="en-US" sz="4000" b="1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/>
              <a:t>SecurityConfig </a:t>
            </a:r>
            <a:r>
              <a:rPr lang="ko-KR" altLang="en-US" sz="2400"/>
              <a:t>클래스 설정</a:t>
            </a:r>
            <a:endParaRPr lang="en-US" altLang="ko-KR" sz="2400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/>
          </a:p>
          <a:p>
            <a:pPr>
              <a:lnSpc>
                <a:spcPct val="150000"/>
              </a:lnSpc>
            </a:pPr>
            <a:r>
              <a:rPr lang="en-US" altLang="ko-KR" sz="2000"/>
              <a:t>@Autowired</a:t>
            </a:r>
          </a:p>
          <a:p>
            <a:pPr>
              <a:lnSpc>
                <a:spcPct val="150000"/>
              </a:lnSpc>
            </a:pPr>
            <a:r>
              <a:rPr lang="en-US" altLang="ko-KR" sz="2000"/>
              <a:t> </a:t>
            </a:r>
            <a:r>
              <a:rPr lang="en-US" altLang="ko-KR" sz="2000" b="1"/>
              <a:t>private CustomOAuth2UserService customOAuth2UserService;</a:t>
            </a:r>
          </a:p>
          <a:p>
            <a:pPr>
              <a:lnSpc>
                <a:spcPct val="150000"/>
              </a:lnSpc>
            </a:pPr>
            <a:endParaRPr lang="en-US" altLang="ko-KR" sz="2000" b="1"/>
          </a:p>
          <a:p>
            <a:pPr>
              <a:lnSpc>
                <a:spcPct val="150000"/>
              </a:lnSpc>
            </a:pPr>
            <a:r>
              <a:rPr lang="en-US" altLang="ko-KR" sz="2000" b="1"/>
              <a:t>protected void configure(HttpSecurity http) throws Exception { </a:t>
            </a:r>
          </a:p>
          <a:p>
            <a:pPr>
              <a:lnSpc>
                <a:spcPct val="150000"/>
              </a:lnSpc>
            </a:pPr>
            <a:r>
              <a:rPr lang="en-US" altLang="ko-KR" sz="2000"/>
              <a:t>http.oauth2Login()  //OAuth 2 </a:t>
            </a:r>
            <a:r>
              <a:rPr lang="ko-KR" altLang="en-US" sz="2000"/>
              <a:t>로그인 기능에 대한 여러 설정의 진입점</a:t>
            </a:r>
            <a:endParaRPr lang="en-US" altLang="ko-KR" sz="2000"/>
          </a:p>
          <a:p>
            <a:pPr>
              <a:lnSpc>
                <a:spcPct val="150000"/>
              </a:lnSpc>
            </a:pPr>
            <a:r>
              <a:rPr lang="ko-KR" altLang="en-US" sz="2000"/>
              <a:t>        </a:t>
            </a:r>
            <a:r>
              <a:rPr lang="en-US" altLang="ko-KR" sz="2000"/>
              <a:t>.userInfoEndpoint()  //OAuth2 </a:t>
            </a:r>
            <a:r>
              <a:rPr lang="ko-KR" altLang="en-US" sz="2000"/>
              <a:t>로그인 성공후 사용자정보를 가져오기  </a:t>
            </a:r>
          </a:p>
          <a:p>
            <a:pPr>
              <a:lnSpc>
                <a:spcPct val="150000"/>
              </a:lnSpc>
            </a:pPr>
            <a:r>
              <a:rPr lang="en-US" altLang="ko-KR" sz="2000"/>
              <a:t>            .userService(customOAuth2UserService</a:t>
            </a:r>
            <a:r>
              <a:rPr lang="en-US" altLang="ko-KR"/>
              <a:t>)//UserService </a:t>
            </a:r>
            <a:r>
              <a:rPr lang="ko-KR" altLang="en-US"/>
              <a:t>인터페이스의 구현체를 등록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 sz="2000"/>
              <a:t>            </a:t>
            </a:r>
            <a:r>
              <a:rPr lang="en-US" altLang="ko-KR" sz="2000"/>
              <a:t>.and() ;  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7846595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01E098-FBDB-420F-88A9-27027F4759A5}"/>
              </a:ext>
            </a:extLst>
          </p:cNvPr>
          <p:cNvGrpSpPr/>
          <p:nvPr/>
        </p:nvGrpSpPr>
        <p:grpSpPr>
          <a:xfrm>
            <a:off x="3726874" y="2815838"/>
            <a:ext cx="8214114" cy="1226323"/>
            <a:chOff x="4793673" y="1246908"/>
            <a:chExt cx="6499781" cy="1080000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7ADDF6C6-9FD3-40F2-ADC2-37A43AADF7ED}"/>
                </a:ext>
              </a:extLst>
            </p:cNvPr>
            <p:cNvSpPr/>
            <p:nvPr/>
          </p:nvSpPr>
          <p:spPr>
            <a:xfrm>
              <a:off x="4793673" y="124690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81F229D3-E3EA-4A23-AA82-5E2AF3A625A9}"/>
                </a:ext>
              </a:extLst>
            </p:cNvPr>
            <p:cNvSpPr/>
            <p:nvPr/>
          </p:nvSpPr>
          <p:spPr>
            <a:xfrm>
              <a:off x="5632954" y="137141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920D6B8-E4ED-4528-A983-BD701AD4E691}"/>
                </a:ext>
              </a:extLst>
            </p:cNvPr>
            <p:cNvSpPr/>
            <p:nvPr/>
          </p:nvSpPr>
          <p:spPr>
            <a:xfrm>
              <a:off x="5196182" y="136434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810F50-4F4F-4ABD-840E-E581E3B8C415}"/>
                </a:ext>
              </a:extLst>
            </p:cNvPr>
            <p:cNvGrpSpPr/>
            <p:nvPr/>
          </p:nvGrpSpPr>
          <p:grpSpPr>
            <a:xfrm>
              <a:off x="5537400" y="1369809"/>
              <a:ext cx="5756054" cy="813160"/>
              <a:chOff x="5516922" y="1640913"/>
              <a:chExt cx="4150438" cy="5863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1F94F4-27C9-4570-8682-1A33FA68D416}"/>
                  </a:ext>
                </a:extLst>
              </p:cNvPr>
              <p:cNvSpPr/>
              <p:nvPr/>
            </p:nvSpPr>
            <p:spPr>
              <a:xfrm>
                <a:off x="5790212" y="1689774"/>
                <a:ext cx="3877148" cy="48861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1076865" eaLnBrk="0" latinLnBrk="0" hangingPunct="0">
                  <a:spcAft>
                    <a:spcPts val="486"/>
                  </a:spcAft>
                  <a:buSzPct val="100000"/>
                  <a:defRPr/>
                </a:pPr>
                <a:r>
                  <a:rPr lang="en-US" altLang="ko-KR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 Springdoc-openapi</a:t>
                </a:r>
                <a:endParaRPr lang="ko-KR" altLang="en-US" sz="4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41CD06-C435-48C0-AA4F-7B628FBAD386}"/>
                  </a:ext>
                </a:extLst>
              </p:cNvPr>
              <p:cNvSpPr/>
              <p:nvPr/>
            </p:nvSpPr>
            <p:spPr>
              <a:xfrm>
                <a:off x="5516922" y="1640913"/>
                <a:ext cx="117307" cy="58633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0" normalizeH="0" baseline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023347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76399" y="105748"/>
            <a:ext cx="93143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API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문서생성 자동화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542279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/>
              <a:t> Springboot </a:t>
            </a:r>
            <a:r>
              <a:rPr lang="ko-KR" altLang="en-US" sz="2000"/>
              <a:t>프로젝트를 사용하여 </a:t>
            </a:r>
            <a:r>
              <a:rPr lang="en-US" altLang="ko-KR" sz="2000"/>
              <a:t>API</a:t>
            </a:r>
            <a:r>
              <a:rPr lang="ko-KR" altLang="en-US" sz="2000"/>
              <a:t>문서 자동화에 사용되는 </a:t>
            </a:r>
            <a:r>
              <a:rPr lang="en-US" altLang="ko-KR" sz="2000"/>
              <a:t>OpenAPI </a:t>
            </a:r>
            <a:r>
              <a:rPr lang="ko-KR" altLang="en-US" sz="2000"/>
              <a:t>라이브러리이다</a:t>
            </a:r>
            <a:r>
              <a:rPr lang="en-US" altLang="ko-KR" sz="2000"/>
              <a:t>. 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/>
              <a:t>swagger-api annotation</a:t>
            </a:r>
            <a:r>
              <a:rPr lang="ko-KR" altLang="en-US" sz="2000"/>
              <a:t>을</a:t>
            </a:r>
            <a:r>
              <a:rPr lang="en-US" altLang="ko-KR" sz="2000"/>
              <a:t> </a:t>
            </a:r>
            <a:r>
              <a:rPr lang="ko-KR" altLang="en-US" sz="2000"/>
              <a:t>사용하여 보안할 수 있다</a:t>
            </a:r>
            <a:r>
              <a:rPr lang="en-US" altLang="ko-KR" sz="2000"/>
              <a:t>. 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/>
              <a:t>Swagger UI</a:t>
            </a:r>
            <a:r>
              <a:rPr lang="ko-KR" altLang="en-US" sz="2000"/>
              <a:t>를 통해 프런트 엔드 개발자에게 온라인 샌드 박스를 제공한다</a:t>
            </a:r>
            <a:r>
              <a:rPr lang="en-US" altLang="ko-KR" sz="2000"/>
              <a:t>.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000"/>
              <a:t>기존</a:t>
            </a:r>
            <a:r>
              <a:rPr lang="en-US" altLang="ko-KR" sz="2000"/>
              <a:t> Springfox </a:t>
            </a:r>
            <a:r>
              <a:rPr lang="ko-KR" altLang="en-US" sz="2000"/>
              <a:t>라이브러리를 대체한다</a:t>
            </a:r>
            <a:r>
              <a:rPr lang="en-US" altLang="ko-KR" sz="2000"/>
              <a:t>. (Springfox</a:t>
            </a:r>
            <a:r>
              <a:rPr lang="ko-KR" altLang="en-US" sz="2000"/>
              <a:t>는 더 이상 </a:t>
            </a:r>
            <a:r>
              <a:rPr lang="en-US" altLang="ko-KR" sz="2000"/>
              <a:t>update</a:t>
            </a:r>
            <a:r>
              <a:rPr lang="ko-KR" altLang="en-US" sz="2000"/>
              <a:t>안됨</a:t>
            </a:r>
            <a:r>
              <a:rPr lang="en-US" altLang="ko-KR" sz="2000"/>
              <a:t>)</a:t>
            </a:r>
            <a:br>
              <a:rPr lang="ko-KR" altLang="en-US" sz="2000"/>
            </a:br>
            <a:br>
              <a:rPr lang="ko-KR" altLang="en-US" sz="2000"/>
            </a:br>
            <a:r>
              <a:rPr lang="en-US" altLang="ko-KR" sz="2000"/>
              <a:t> </a:t>
            </a:r>
            <a:br>
              <a:rPr lang="ko-KR" altLang="en-US" sz="2400"/>
            </a:br>
            <a:r>
              <a:rPr lang="en-US" altLang="ko-KR" sz="2400"/>
              <a:t> </a:t>
            </a:r>
          </a:p>
          <a:p>
            <a:r>
              <a:rPr lang="en-US" altLang="ko-KR" sz="20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4" y="3151443"/>
            <a:ext cx="3157136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73099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 + Swagger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[pom.xml]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org.springdoc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springdoc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openapi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-starter-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webmvc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-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ui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&gt;2.0.2&lt;/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[</a:t>
            </a:r>
            <a:r>
              <a:rPr lang="en-US" altLang="ko-KR" dirty="0" err="1"/>
              <a:t>SpringSecurityConfig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]</a:t>
            </a:r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final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String[] </a:t>
            </a:r>
            <a:r>
              <a:rPr lang="en-US" altLang="ko-KR" b="1" i="1" dirty="0">
                <a:solidFill>
                  <a:srgbClr val="0000C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WHITE_LIST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= { </a:t>
            </a:r>
            <a:r>
              <a:rPr lang="en-US" altLang="ko-KR" dirty="0">
                <a:solidFill>
                  <a:srgbClr val="2A00F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"/v3/**"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en-US" altLang="ko-KR" dirty="0">
                <a:solidFill>
                  <a:srgbClr val="2A00F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"/swagger-</a:t>
            </a:r>
            <a:r>
              <a:rPr lang="en-US" altLang="ko-KR" dirty="0" err="1">
                <a:solidFill>
                  <a:srgbClr val="2A00F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ui</a:t>
            </a:r>
            <a:r>
              <a:rPr lang="en-US" altLang="ko-KR" dirty="0">
                <a:solidFill>
                  <a:srgbClr val="2A00F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/**"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};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[</a:t>
            </a:r>
            <a:r>
              <a:rPr lang="ko-KR" altLang="en-US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예시</a:t>
            </a:r>
            <a:r>
              <a:rPr lang="en-US" altLang="ko-KR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]</a:t>
            </a:r>
            <a:endParaRPr lang="en-US" altLang="ko-KR" dirty="0">
              <a:solidFill>
                <a:srgbClr val="000000"/>
              </a:solidFill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81616D1-F7E1-3C17-236E-9FD954A42BD0}"/>
                  </a:ext>
                </a:extLst>
              </p14:cNvPr>
              <p14:cNvContentPartPr/>
              <p14:nvPr/>
            </p14:nvContentPartPr>
            <p14:xfrm>
              <a:off x="2562210" y="2666565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81616D1-F7E1-3C17-236E-9FD954A42B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3570" y="26579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CFD83157-A0CE-448D-A201-C7E2975B9DE8}"/>
                  </a:ext>
                </a:extLst>
              </p14:cNvPr>
              <p14:cNvContentPartPr/>
              <p14:nvPr/>
            </p14:nvContentPartPr>
            <p14:xfrm>
              <a:off x="1333170" y="4371525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CFD83157-A0CE-448D-A201-C7E2975B9D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170" y="436288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31" y="5002240"/>
            <a:ext cx="87153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0AFF50-214D-822E-F04D-A8D7F549604F}"/>
              </a:ext>
            </a:extLst>
          </p:cNvPr>
          <p:cNvSpPr txBox="1"/>
          <p:nvPr/>
        </p:nvSpPr>
        <p:spPr>
          <a:xfrm>
            <a:off x="7500257" y="1556657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주의 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재시작 해야함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548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514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DataSource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설정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( MySQL )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#Dialect(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방언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) :  Hibernate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DB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 맞게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SQL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문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생성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하기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위해 방언을 사용한다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#Ex) oracle: varchar2, MySQL: varchar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등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9771BC-5833-2AAA-CB28-52F586A1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1" y="3102494"/>
            <a:ext cx="10874233" cy="1514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DD2E9-C515-1833-5B8C-A882BFDB505C}"/>
              </a:ext>
            </a:extLst>
          </p:cNvPr>
          <p:cNvSpPr txBox="1"/>
          <p:nvPr/>
        </p:nvSpPr>
        <p:spPr>
          <a:xfrm>
            <a:off x="730251" y="5116762"/>
            <a:ext cx="1052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FF0000"/>
                </a:solidFill>
                <a:effectLst/>
                <a:latin typeface="Fira Mono" panose="020F0502020204030204" pitchFamily="49" charset="0"/>
              </a:rPr>
              <a:t>[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Fira Mono" panose="020F0502020204030204" pitchFamily="49" charset="0"/>
              </a:rPr>
              <a:t>Springboot</a:t>
            </a:r>
            <a:r>
              <a:rPr lang="ko-KR" altLang="en-US" b="0" i="0" dirty="0">
                <a:solidFill>
                  <a:srgbClr val="FF0000"/>
                </a:solidFill>
                <a:effectLst/>
                <a:latin typeface="Fira Mono" panose="020F0502020204030204" pitchFamily="49" charset="0"/>
              </a:rPr>
              <a:t> 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Fira Mono" panose="020F0502020204030204" pitchFamily="49" charset="0"/>
              </a:rPr>
              <a:t>3.2.1]</a:t>
            </a:r>
          </a:p>
          <a:p>
            <a:r>
              <a:rPr lang="en-US" altLang="ko-KR" b="0" i="0" dirty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spring.jpa.properties.hibernate.dialect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=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org.hibernate.dialect.MySQLDialect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1414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 + Swagger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1" y="1187304"/>
            <a:ext cx="5304304" cy="515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4387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01E098-FBDB-420F-88A9-27027F4759A5}"/>
              </a:ext>
            </a:extLst>
          </p:cNvPr>
          <p:cNvGrpSpPr/>
          <p:nvPr/>
        </p:nvGrpSpPr>
        <p:grpSpPr>
          <a:xfrm>
            <a:off x="3726874" y="2815838"/>
            <a:ext cx="7315199" cy="1226323"/>
            <a:chOff x="4793673" y="1246908"/>
            <a:chExt cx="6442363" cy="1080000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7ADDF6C6-9FD3-40F2-ADC2-37A43AADF7ED}"/>
                </a:ext>
              </a:extLst>
            </p:cNvPr>
            <p:cNvSpPr/>
            <p:nvPr/>
          </p:nvSpPr>
          <p:spPr>
            <a:xfrm>
              <a:off x="4793673" y="124690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81F229D3-E3EA-4A23-AA82-5E2AF3A625A9}"/>
                </a:ext>
              </a:extLst>
            </p:cNvPr>
            <p:cNvSpPr/>
            <p:nvPr/>
          </p:nvSpPr>
          <p:spPr>
            <a:xfrm>
              <a:off x="5632954" y="137141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920D6B8-E4ED-4528-A983-BD701AD4E691}"/>
                </a:ext>
              </a:extLst>
            </p:cNvPr>
            <p:cNvSpPr/>
            <p:nvPr/>
          </p:nvSpPr>
          <p:spPr>
            <a:xfrm>
              <a:off x="5196182" y="136434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810F50-4F4F-4ABD-840E-E581E3B8C415}"/>
                </a:ext>
              </a:extLst>
            </p:cNvPr>
            <p:cNvGrpSpPr/>
            <p:nvPr/>
          </p:nvGrpSpPr>
          <p:grpSpPr>
            <a:xfrm>
              <a:off x="5537400" y="1369809"/>
              <a:ext cx="4159582" cy="813160"/>
              <a:chOff x="5516922" y="1640913"/>
              <a:chExt cx="2999292" cy="5863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1F94F4-27C9-4570-8682-1A33FA68D416}"/>
                  </a:ext>
                </a:extLst>
              </p:cNvPr>
              <p:cNvSpPr/>
              <p:nvPr/>
            </p:nvSpPr>
            <p:spPr>
              <a:xfrm>
                <a:off x="6030979" y="1689776"/>
                <a:ext cx="2485235" cy="48861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1076865" eaLnBrk="0" latinLnBrk="0" hangingPunct="0">
                  <a:spcAft>
                    <a:spcPts val="486"/>
                  </a:spcAft>
                  <a:buSzPct val="100000"/>
                  <a:defRPr/>
                </a:pPr>
                <a:r>
                  <a:rPr lang="ko-KR" altLang="en-US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기타 </a:t>
                </a:r>
                <a:endParaRPr lang="ko-KR" altLang="en-US" sz="4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41CD06-C435-48C0-AA4F-7B628FBAD386}"/>
                  </a:ext>
                </a:extLst>
              </p:cNvPr>
              <p:cNvSpPr/>
              <p:nvPr/>
            </p:nvSpPr>
            <p:spPr>
              <a:xfrm>
                <a:off x="5516922" y="1640913"/>
                <a:ext cx="117307" cy="58633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0" normalizeH="0" baseline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139388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package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 </a:t>
            </a:r>
            <a:r>
              <a:rPr lang="ko-KR" alt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설정파일 확인</a:t>
            </a:r>
            <a:endParaRPr lang="en-US" altLang="ko-KR" sz="2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GGothicE" panose="020B0909000000000000" pitchFamily="49" charset="-128"/>
                <a:ea typeface="HGGothicE" panose="020B0909000000000000" pitchFamily="49" charset="-128"/>
              </a:rPr>
              <a:t> </a:t>
            </a:r>
            <a:r>
              <a:rPr lang="en-US" altLang="ko-KR" dirty="0" err="1">
                <a:latin typeface="HGGothicE" panose="020B0909000000000000" pitchFamily="49" charset="-128"/>
                <a:ea typeface="HGGothicE" panose="020B0909000000000000" pitchFamily="49" charset="-128"/>
              </a:rPr>
              <a:t>SpringBoot</a:t>
            </a:r>
            <a:r>
              <a:rPr lang="ko-KR" alt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의 실행 가능한 </a:t>
            </a:r>
            <a:r>
              <a:rPr lang="en-US" altLang="ko-KR" dirty="0">
                <a:latin typeface="HGGothicE" panose="020B0909000000000000" pitchFamily="49" charset="-128"/>
                <a:ea typeface="HGGothicE" panose="020B0909000000000000" pitchFamily="49" charset="-128"/>
              </a:rPr>
              <a:t>jar</a:t>
            </a:r>
            <a:r>
              <a:rPr lang="ko-KR" altLang="en-US" dirty="0">
                <a:latin typeface="HGGothicE" panose="020B0909000000000000" pitchFamily="49" charset="-128"/>
                <a:ea typeface="HGGothicE" panose="020B0909000000000000" pitchFamily="49" charset="-128"/>
              </a:rPr>
              <a:t>파일을 만들기 위해 </a:t>
            </a:r>
            <a:r>
              <a:rPr lang="en-US" altLang="ko-KR" dirty="0"/>
              <a:t>spring-boot-maven-plugin</a:t>
            </a:r>
            <a:r>
              <a:rPr lang="ko-KR" altLang="en-US" dirty="0"/>
              <a:t>을 설정한다</a:t>
            </a:r>
            <a:r>
              <a:rPr lang="en-US" altLang="ko-KR" dirty="0"/>
              <a:t>. </a:t>
            </a:r>
            <a:endParaRPr lang="en-US" altLang="ko-KR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GGothicE" panose="020B0909000000000000" pitchFamily="49" charset="-128"/>
              <a:ea typeface="HGGothicE" panose="020B0909000000000000" pitchFamily="49" charset="-128"/>
            </a:endParaRPr>
          </a:p>
          <a:p>
            <a:pPr lvl="1"/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372752-05C4-E18F-A03B-4F2AAF42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58" y="2246183"/>
            <a:ext cx="4734586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3091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30442-4DFF-C39E-5DAA-C0ADF027D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A97D808-EBBC-FDEA-A34B-2726AE7249E0}"/>
              </a:ext>
            </a:extLst>
          </p:cNvPr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package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6B683-F079-FCE0-9CAD-FF0647A77595}"/>
              </a:ext>
            </a:extLst>
          </p:cNvPr>
          <p:cNvSpPr/>
          <p:nvPr/>
        </p:nvSpPr>
        <p:spPr>
          <a:xfrm>
            <a:off x="488356" y="1170422"/>
            <a:ext cx="105912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Maven build</a:t>
            </a:r>
            <a:r>
              <a:rPr lang="ko-KR" alt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로 </a:t>
            </a: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package</a:t>
            </a:r>
            <a:r>
              <a:rPr lang="ko-KR" alt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만들기 </a:t>
            </a: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 </a:t>
            </a:r>
          </a:p>
          <a:p>
            <a:pPr lvl="1"/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	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0EB360-C9BB-06FE-F892-FDCD9FBC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77" y="1830437"/>
            <a:ext cx="5063696" cy="48239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4D3DCD-6A5A-44E7-AC8D-15735C9E5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318" y="3923870"/>
            <a:ext cx="8567308" cy="24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8719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77602-C7CA-99C3-2271-2EAE39C25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0EC8A44-7133-0F08-DCA4-F6B5361F3B50}"/>
              </a:ext>
            </a:extLst>
          </p:cNvPr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package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FDBFCF-AC24-700E-2B56-94A5DBEFDAEF}"/>
              </a:ext>
            </a:extLst>
          </p:cNvPr>
          <p:cNvSpPr/>
          <p:nvPr/>
        </p:nvSpPr>
        <p:spPr>
          <a:xfrm>
            <a:off x="488356" y="1170422"/>
            <a:ext cx="1059123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Grable build </a:t>
            </a:r>
            <a:r>
              <a:rPr lang="ko-KR" alt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실행하여 </a:t>
            </a: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JAR</a:t>
            </a:r>
            <a:r>
              <a:rPr lang="ko-KR" altLang="en-US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만들기 </a:t>
            </a: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 </a:t>
            </a:r>
          </a:p>
          <a:p>
            <a:pPr lvl="1"/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9999C1-3E60-B765-061A-709DEBEC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7" y="1870696"/>
            <a:ext cx="5572903" cy="4096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5A3E59-79E6-A816-EB49-4FE32A3F9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70" y="1870696"/>
            <a:ext cx="4115374" cy="18671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D7EB21-DE60-DE8C-194A-39D2094B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5" y="4050696"/>
            <a:ext cx="5220429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9852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BC8C-DFCD-7F1B-7FE2-7AB35281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9A93DB4-FF08-B1FF-C0EB-6811BDD2D955}"/>
              </a:ext>
            </a:extLst>
          </p:cNvPr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STS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에서 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Language Server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33F5D6-1D93-FA26-6896-8F6C1F055B2B}"/>
              </a:ext>
            </a:extLst>
          </p:cNvPr>
          <p:cNvSpPr/>
          <p:nvPr/>
        </p:nvSpPr>
        <p:spPr>
          <a:xfrm>
            <a:off x="488356" y="1170422"/>
            <a:ext cx="10591235" cy="4175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 Language</a:t>
            </a:r>
            <a:r>
              <a:rPr lang="ko-KR" altLang="en-US" sz="2000" dirty="0">
                <a:latin typeface="HGGothicE" panose="020B0909000000000000" pitchFamily="49" charset="-128"/>
              </a:rPr>
              <a:t> </a:t>
            </a: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Server   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content type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 따라 각 서버를 통해 언어 지원을 해주는 기능이다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예를 들어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html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파일을 열 경우 해당 파일 내 </a:t>
            </a:r>
            <a:r>
              <a:rPr lang="en-US" altLang="ko-KR" sz="20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javascript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구문이 있으면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Angular Language Server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가 활성화된다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javascript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를 개발하려는 의도가 있는 것이 아닌데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html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파일을 여러 개 열면 그 여러 개 파일에 대해 각각의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Language Server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가 실행되어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동작이 점점 느려진다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비활성화하기 </a:t>
            </a:r>
            <a:br>
              <a:rPr lang="ko-KR" altLang="en-US" sz="2000" dirty="0">
                <a:latin typeface="HGGothicE" panose="020B0909000000000000" pitchFamily="49" charset="-128"/>
              </a:rPr>
            </a:br>
            <a:br>
              <a:rPr lang="ko-KR" altLang="en-US" sz="2000" dirty="0">
                <a:latin typeface="HGGothicE" panose="020B0909000000000000" pitchFamily="49" charset="-128"/>
              </a:rPr>
            </a:br>
            <a:r>
              <a:rPr lang="en-US" altLang="ko-KR" sz="2000" dirty="0">
                <a:latin typeface="HGGothicE" panose="020B0909000000000000" pitchFamily="49" charset="-128"/>
                <a:ea typeface="HGGothicE" panose="020B0909000000000000" pitchFamily="49" charset="-128"/>
              </a:rPr>
              <a:t>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61B64B-7F9C-6714-1055-1926BA0F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08" y="4807441"/>
            <a:ext cx="73723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79355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Maven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Packing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746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 </a:t>
            </a:r>
            <a:r>
              <a:rPr lang="en-US" altLang="ko-KR" sz="20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Thymeleaf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설정 문제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Default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설정 확인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주석 처리 </a:t>
            </a:r>
            <a:r>
              <a:rPr lang="ko-KR" altLang="en-US" sz="20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할것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, /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제거로 해결안됨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#spring.thymeleaf.prefix=classpath:templates/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HTML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페이지의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URL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/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시작 시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templates//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문제발생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en-US" altLang="ko-KR" sz="1800" dirty="0" err="1">
                <a:solidFill>
                  <a:srgbClr val="7F007F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layout:decorate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"~{layout/layout1}"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Maven </a:t>
            </a:r>
            <a:r>
              <a:rPr lang="en-US" altLang="ko-KR" sz="2000" i="1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Packaing</a:t>
            </a:r>
            <a:r>
              <a:rPr lang="ko-KR" altLang="en-US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 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JDK</a:t>
            </a:r>
            <a:r>
              <a:rPr lang="ko-KR" altLang="en-US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사용할 것 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(JRE</a:t>
            </a:r>
            <a:r>
              <a:rPr lang="ko-KR" altLang="en-US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불가</a:t>
            </a:r>
            <a:r>
              <a:rPr lang="en-US" altLang="ko-KR" sz="2000" i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 </a:t>
            </a:r>
            <a:br>
              <a:rPr lang="ko-KR" altLang="en-US" sz="2000" dirty="0"/>
            </a:br>
            <a:br>
              <a:rPr lang="ko-KR" altLang="en-US" sz="2000" dirty="0"/>
            </a:b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0382907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9705C-7DAF-7523-F70C-4245A7BBD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FB3ED9D-B1C3-AAEE-3339-62900FD90C67}"/>
              </a:ext>
            </a:extLst>
          </p:cNvPr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VO, DTO, Entity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0AD537-1B68-C9FE-2D8F-56174653AD1B}"/>
              </a:ext>
            </a:extLst>
          </p:cNvPr>
          <p:cNvSpPr/>
          <p:nvPr/>
        </p:nvSpPr>
        <p:spPr>
          <a:xfrm>
            <a:off x="488356" y="1170422"/>
            <a:ext cx="10591235" cy="1437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 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요청과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응답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data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구조 설계</a:t>
            </a:r>
            <a:br>
              <a:rPr lang="ko-KR" altLang="en-US" sz="2000" dirty="0"/>
            </a:br>
            <a:br>
              <a:rPr lang="ko-KR" altLang="en-US" sz="2000" dirty="0"/>
            </a:b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7764C8-DE0E-5DE9-83EB-9BC42FE2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91" y="2145646"/>
            <a:ext cx="4286848" cy="16385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EE0B15-E262-2553-BD2E-9C2ADF653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611" y="2515934"/>
            <a:ext cx="5715798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2735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B51A4-11EF-AA27-784F-BF4DFB565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C77C69B-3A31-74D2-9648-CCD6549E4B98}"/>
              </a:ext>
            </a:extLst>
          </p:cNvPr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VO, DTO, Entity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5976FB-73FA-213D-F5D0-651CC4E8FB3A}"/>
              </a:ext>
            </a:extLst>
          </p:cNvPr>
          <p:cNvSpPr/>
          <p:nvPr/>
        </p:nvSpPr>
        <p:spPr>
          <a:xfrm>
            <a:off x="488356" y="1170422"/>
            <a:ext cx="10591235" cy="976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 DTO,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Entity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구조 설계</a:t>
            </a:r>
            <a:br>
              <a:rPr lang="ko-KR" altLang="en-US" sz="2000" dirty="0"/>
            </a:b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	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807611-B36E-FC62-C94E-5197B46E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45" y="2028630"/>
            <a:ext cx="5694300" cy="2502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1A107F-B74E-5D6B-B07F-8D1DFD8CD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35" y="2148580"/>
            <a:ext cx="5561624" cy="44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0783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2D545-A920-42A4-6F56-C64796B6D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D3F5CA-BEC4-602C-FFE5-60C34CF6B02F}"/>
              </a:ext>
            </a:extLst>
          </p:cNvPr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VO, DTO, Entity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497CE5-2953-E185-4176-0F33E83F557E}"/>
              </a:ext>
            </a:extLst>
          </p:cNvPr>
          <p:cNvSpPr/>
          <p:nvPr/>
        </p:nvSpPr>
        <p:spPr>
          <a:xfrm>
            <a:off x="488356" y="1170422"/>
            <a:ext cx="1120777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 </a:t>
            </a: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ModelMapper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?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어떤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Object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 있는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Field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값들을 원하는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Object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Mapping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시켜준다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매핑전략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MatchingStrategies.</a:t>
            </a:r>
            <a:r>
              <a:rPr lang="en-US" altLang="ko-KR" i="1" dirty="0" err="1">
                <a:solidFill>
                  <a:srgbClr val="0000C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STRICT</a:t>
            </a:r>
            <a:r>
              <a:rPr lang="en-US" altLang="ko-KR" i="1" dirty="0">
                <a:solidFill>
                  <a:srgbClr val="0000C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정확히 일치하는 필드만 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Mapping)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org.modelmapper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modelmapper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&gt;2.3.8&lt;/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ResponseEntity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ResponseOrder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 order(@</a:t>
            </a:r>
            <a:r>
              <a:rPr lang="en-US" altLang="ko-KR" dirty="0">
                <a:solidFill>
                  <a:srgbClr val="646464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RequestBody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RequestOrder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){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ModelMapper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>
                <a:solidFill>
                  <a:srgbClr val="6A3E3E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mapper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new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ModelMapper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();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3F7F5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// </a:t>
            </a:r>
            <a:r>
              <a:rPr lang="en-US" altLang="ko-KR" dirty="0" err="1">
                <a:solidFill>
                  <a:srgbClr val="3F7F5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ResponseOrder</a:t>
            </a:r>
            <a:r>
              <a:rPr lang="en-US" altLang="ko-KR" dirty="0">
                <a:solidFill>
                  <a:srgbClr val="3F7F5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-&gt; </a:t>
            </a:r>
            <a:r>
              <a:rPr lang="en-US" altLang="ko-KR" dirty="0" err="1">
                <a:solidFill>
                  <a:srgbClr val="3F7F5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OrderDto</a:t>
            </a:r>
            <a:endParaRPr lang="en-US" altLang="ko-KR" dirty="0">
              <a:solidFill>
                <a:srgbClr val="000000"/>
              </a:solidFill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 err="1">
                <a:solidFill>
                  <a:srgbClr val="6A3E3E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mapper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.getConfiguration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().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setMatchingStrategy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MatchingStrategies.</a:t>
            </a:r>
            <a:r>
              <a:rPr lang="en-US" altLang="ko-KR" i="1" dirty="0" err="1">
                <a:solidFill>
                  <a:srgbClr val="0000C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STRICT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OrderDto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orderDto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=</a:t>
            </a:r>
            <a:r>
              <a:rPr lang="en-US" altLang="ko-KR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mapper</a:t>
            </a: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.map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en-US" altLang="ko-KR" dirty="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order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OrderDto.</a:t>
            </a:r>
            <a:r>
              <a:rPr lang="en-US" altLang="ko-KR" dirty="0" err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3F7F5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//</a:t>
            </a:r>
            <a:r>
              <a:rPr lang="en-US" altLang="ko-KR" dirty="0" err="1">
                <a:solidFill>
                  <a:srgbClr val="3F7F5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OrderDto</a:t>
            </a:r>
            <a:r>
              <a:rPr lang="en-US" altLang="ko-KR" dirty="0">
                <a:solidFill>
                  <a:srgbClr val="3F7F5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-&gt; </a:t>
            </a:r>
            <a:r>
              <a:rPr lang="en-US" altLang="ko-KR" dirty="0" err="1">
                <a:solidFill>
                  <a:srgbClr val="3F7F5F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ResponseOrder</a:t>
            </a:r>
            <a:endParaRPr lang="en-US" altLang="ko-KR" dirty="0">
              <a:solidFill>
                <a:srgbClr val="000000"/>
              </a:solidFill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ResponseOrder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responseOrder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=</a:t>
            </a:r>
            <a:r>
              <a:rPr lang="en-US" altLang="ko-KR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mapper</a:t>
            </a: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.map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en-US" altLang="ko-KR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resultDto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ResponseOrder.</a:t>
            </a:r>
            <a:r>
              <a:rPr lang="en-US" altLang="ko-KR" dirty="0" err="1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);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7F0055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ResponseEntity.</a:t>
            </a:r>
            <a:r>
              <a:rPr lang="en-US" altLang="ko-KR" i="1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status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HttpStatus.</a:t>
            </a:r>
            <a:r>
              <a:rPr lang="en-US" altLang="ko-KR" i="1" dirty="0" err="1">
                <a:solidFill>
                  <a:srgbClr val="0000C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CREATED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).body(</a:t>
            </a:r>
            <a:r>
              <a:rPr lang="en-US" altLang="ko-KR" dirty="0" err="1">
                <a:solidFill>
                  <a:srgbClr val="6A3E3E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responseOrder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);</a:t>
            </a:r>
            <a:r>
              <a:rPr lang="en-US" altLang="ko-KR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}</a:t>
            </a:r>
            <a:endParaRPr lang="en-US" altLang="ko-KR" dirty="0">
              <a:solidFill>
                <a:srgbClr val="000000"/>
              </a:solidFill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916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3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MariaDB  -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설치 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u="sng" dirty="0">
                <a:solidFill>
                  <a:srgbClr val="0563C1"/>
                </a:solidFill>
                <a:effectLst/>
                <a:latin typeface="나눔명조"/>
                <a:cs typeface="Arial" panose="020B0604020202020204" pitchFamily="34" charset="0"/>
                <a:hlinkClick r:id="rId3"/>
              </a:rPr>
              <a:t>https://mariadb.org/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015E45-F4D4-1714-1B73-75AB3AEC7C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9239" y="2522209"/>
            <a:ext cx="5727700" cy="11760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A89AA6-0B50-BF9D-7D7D-437714BA3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145" y="3220412"/>
            <a:ext cx="7350256" cy="35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26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06C4-8607-F587-B967-C611F346E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78147C6-7C83-B93A-430A-A355A1F709B0}"/>
              </a:ext>
            </a:extLst>
          </p:cNvPr>
          <p:cNvSpPr/>
          <p:nvPr/>
        </p:nvSpPr>
        <p:spPr>
          <a:xfrm>
            <a:off x="488356" y="1170422"/>
            <a:ext cx="10591235" cy="113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MariaDB  -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설치 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9CB209-9D86-B337-5490-7B7F0B2F7D22}"/>
              </a:ext>
            </a:extLst>
          </p:cNvPr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EA83AE-6CA8-9DD7-4220-DB3271C22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7" y="1846321"/>
            <a:ext cx="2673702" cy="2090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6EF8C4-D678-D536-E00B-3B4FF0E4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298" y="1846321"/>
            <a:ext cx="2673702" cy="20903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6E18C0-2381-4C7E-7989-6A9ACC9DA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304" y="1846321"/>
            <a:ext cx="2673702" cy="20903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C634CA-360D-B4B7-2B77-A1B82D568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67" y="4076628"/>
            <a:ext cx="3165963" cy="2475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036803-4C2A-E0CD-82D6-86CC4E217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058" y="4076628"/>
            <a:ext cx="3165962" cy="24752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E9E827-F661-6AB9-18BA-9430EBD98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5715" y="4076629"/>
            <a:ext cx="3165961" cy="24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3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27A75-7260-17B9-051E-E5D3C1C02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6D7EB72-74E3-7013-EE3A-5E1A8E2AF134}"/>
              </a:ext>
            </a:extLst>
          </p:cNvPr>
          <p:cNvSpPr/>
          <p:nvPr/>
        </p:nvSpPr>
        <p:spPr>
          <a:xfrm>
            <a:off x="488356" y="1170422"/>
            <a:ext cx="10591235" cy="585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MariaDB  - DB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생성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계정생성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464C2E7-31A8-5FC9-ABAD-00D5347F087A}"/>
              </a:ext>
            </a:extLst>
          </p:cNvPr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1D6B90-E0C3-0502-487A-89CB1DAC0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57" y="1755519"/>
            <a:ext cx="6982799" cy="26768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089415-D3D0-50F6-C81D-1408DEFE0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57" y="4536735"/>
            <a:ext cx="7015804" cy="22155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FE4E9D-2C93-591C-E194-2E854D424477}"/>
              </a:ext>
            </a:extLst>
          </p:cNvPr>
          <p:cNvSpPr txBox="1"/>
          <p:nvPr/>
        </p:nvSpPr>
        <p:spPr>
          <a:xfrm>
            <a:off x="7803961" y="4544332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권한을 부여해서 </a:t>
            </a:r>
            <a:endParaRPr lang="en-US" altLang="ko-KR" dirty="0"/>
          </a:p>
          <a:p>
            <a:r>
              <a:rPr lang="ko-KR" altLang="en-US" dirty="0"/>
              <a:t>외부에서 사용 가능하도록 설정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70B84-5C54-7B78-6735-B86AF176B219}"/>
              </a:ext>
            </a:extLst>
          </p:cNvPr>
          <p:cNvSpPr txBox="1"/>
          <p:nvPr/>
        </p:nvSpPr>
        <p:spPr>
          <a:xfrm>
            <a:off x="7770956" y="1881076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ECD545-4B62-176F-D39D-ED93A6ACA62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015858" y="1335149"/>
            <a:ext cx="775970" cy="8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1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01E098-FBDB-420F-88A9-27027F4759A5}"/>
              </a:ext>
            </a:extLst>
          </p:cNvPr>
          <p:cNvGrpSpPr/>
          <p:nvPr/>
        </p:nvGrpSpPr>
        <p:grpSpPr>
          <a:xfrm>
            <a:off x="3726874" y="2815838"/>
            <a:ext cx="7315199" cy="1226323"/>
            <a:chOff x="4793673" y="1246908"/>
            <a:chExt cx="6442363" cy="1080000"/>
          </a:xfrm>
        </p:grpSpPr>
        <p:sp>
          <p:nvSpPr>
            <p:cNvPr id="14" name="육각형 13">
              <a:extLst>
                <a:ext uri="{FF2B5EF4-FFF2-40B4-BE49-F238E27FC236}">
                  <a16:creationId xmlns:a16="http://schemas.microsoft.com/office/drawing/2014/main" id="{7ADDF6C6-9FD3-40F2-ADC2-37A43AADF7ED}"/>
                </a:ext>
              </a:extLst>
            </p:cNvPr>
            <p:cNvSpPr/>
            <p:nvPr/>
          </p:nvSpPr>
          <p:spPr>
            <a:xfrm>
              <a:off x="4793673" y="124690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각형 14">
              <a:extLst>
                <a:ext uri="{FF2B5EF4-FFF2-40B4-BE49-F238E27FC236}">
                  <a16:creationId xmlns:a16="http://schemas.microsoft.com/office/drawing/2014/main" id="{81F229D3-E3EA-4A23-AA82-5E2AF3A625A9}"/>
                </a:ext>
              </a:extLst>
            </p:cNvPr>
            <p:cNvSpPr/>
            <p:nvPr/>
          </p:nvSpPr>
          <p:spPr>
            <a:xfrm>
              <a:off x="5632954" y="137141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920D6B8-E4ED-4528-A983-BD701AD4E691}"/>
                </a:ext>
              </a:extLst>
            </p:cNvPr>
            <p:cNvSpPr/>
            <p:nvPr/>
          </p:nvSpPr>
          <p:spPr>
            <a:xfrm>
              <a:off x="5196182" y="136434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810F50-4F4F-4ABD-840E-E581E3B8C415}"/>
                </a:ext>
              </a:extLst>
            </p:cNvPr>
            <p:cNvGrpSpPr/>
            <p:nvPr/>
          </p:nvGrpSpPr>
          <p:grpSpPr>
            <a:xfrm>
              <a:off x="5537400" y="1369809"/>
              <a:ext cx="4159582" cy="813160"/>
              <a:chOff x="5516922" y="1640913"/>
              <a:chExt cx="2999292" cy="586335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B1F94F4-27C9-4570-8682-1A33FA68D416}"/>
                  </a:ext>
                </a:extLst>
              </p:cNvPr>
              <p:cNvSpPr/>
              <p:nvPr/>
            </p:nvSpPr>
            <p:spPr>
              <a:xfrm>
                <a:off x="6030979" y="1689775"/>
                <a:ext cx="2485235" cy="48861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1076865" eaLnBrk="0" latinLnBrk="0" hangingPunct="0">
                  <a:spcAft>
                    <a:spcPts val="486"/>
                  </a:spcAft>
                  <a:buSzPct val="100000"/>
                  <a:defRPr/>
                </a:pPr>
                <a:r>
                  <a:rPr lang="ko-KR" altLang="en-US" sz="4400">
                    <a:gradFill>
                      <a:gsLst>
                        <a:gs pos="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16200000" scaled="1"/>
                    </a:gradFill>
                    <a:latin typeface="HY견고딕" pitchFamily="18" charset="-127"/>
                    <a:ea typeface="HY견고딕" pitchFamily="18" charset="-127"/>
                  </a:rPr>
                  <a:t>실습환경</a:t>
                </a:r>
                <a:endParaRPr lang="ko-KR" altLang="en-US" sz="44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541CD06-C435-48C0-AA4F-7B628FBAD386}"/>
                  </a:ext>
                </a:extLst>
              </p:cNvPr>
              <p:cNvSpPr/>
              <p:nvPr/>
            </p:nvSpPr>
            <p:spPr>
              <a:xfrm>
                <a:off x="5516922" y="1640913"/>
                <a:ext cx="117307" cy="586335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0" normalizeH="0" baseline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HY견명조" panose="02030600000101010101" pitchFamily="18" charset="-127"/>
                  <a:ea typeface="HY견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663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056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DataSource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설정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( MariaDB )</a:t>
            </a:r>
          </a:p>
          <a:p>
            <a:pPr lvl="1" latinLnBrk="0">
              <a:lnSpc>
                <a:spcPct val="150000"/>
              </a:lnSpc>
            </a:pP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2BB4AB-5537-F2CA-52CF-BEE887BFE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8" y="1888382"/>
            <a:ext cx="9939559" cy="1705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684AAA-3515-9ACB-279D-939552163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38" y="4176899"/>
            <a:ext cx="6992283" cy="15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5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041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DataSource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설정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( ORACLE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)</a:t>
            </a:r>
          </a:p>
          <a:p>
            <a:pPr lvl="1" latinLnBrk="0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#Dialect(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방언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) :  Hibernate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DB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 맞게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SQL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문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생성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하기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위해 방언을 사용한다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algn="l"/>
            <a:endParaRPr lang="en-US" altLang="ko-KR" sz="20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2000" dirty="0">
                <a:solidFill>
                  <a:srgbClr val="2AA198"/>
                </a:solidFill>
                <a:latin typeface="Consolas" panose="020B0609020204030204" pitchFamily="49" charset="0"/>
              </a:rPr>
              <a:t>#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spring-boot-starter-parent : 3</a:t>
            </a:r>
            <a:r>
              <a:rPr lang="ko-KR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버젼에서</a:t>
            </a:r>
            <a: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dirty="0" err="1">
                <a:solidFill>
                  <a:srgbClr val="2AA198"/>
                </a:solidFill>
                <a:latin typeface="Consolas" panose="020B0609020204030204" pitchFamily="49" charset="0"/>
              </a:rPr>
              <a:t>org.hibernate.dialect.OracleDialect</a:t>
            </a:r>
            <a:endParaRPr lang="en-US" altLang="ko-KR" sz="2000" dirty="0">
              <a:solidFill>
                <a:srgbClr val="2AA198"/>
              </a:solidFill>
              <a:latin typeface="Consolas" panose="020B0609020204030204" pitchFamily="49" charset="0"/>
            </a:endParaRPr>
          </a:p>
          <a:p>
            <a:pPr lvl="1" latinLnBrk="0">
              <a:lnSpc>
                <a:spcPct val="150000"/>
              </a:lnSpc>
            </a:pP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6CCA5-8E3F-4436-5C7A-B61DFF5A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6" y="3319331"/>
            <a:ext cx="990738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12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899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Entity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클래스 설계 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SQL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 이용해서 테이블을 먼저 생성하는 방법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과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JPA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이용해서 클래스만 설계하고 자동으로 테이블을 생성하는 방법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이 있다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  <a:endParaRPr lang="ko-KR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DB</a:t>
            </a: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의 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Entity</a:t>
            </a: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는 데이터로 관리되는 대상을 의미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에서 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Entity</a:t>
            </a: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를 관리하기 위해서는 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class</a:t>
            </a: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를 생성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annotation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 이용해서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Entity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간의 연관관계를 설정한다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CCFAB7-ABA5-373B-8E0A-C865C02BD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106" y="4069934"/>
            <a:ext cx="3798135" cy="24191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376A75-A80E-1FBC-C0E4-25B80EA6A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664" y="4665070"/>
            <a:ext cx="4462575" cy="10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4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36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Entity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클래스 설계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Entity Manager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Persistence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Context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 여러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Entity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객체를 관리한다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.(CRUD)</a:t>
            </a: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EntityManager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내부적으로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DB connection pool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 사용해서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DB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 접근한다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EntityManager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　</a:t>
            </a:r>
            <a:r>
              <a:rPr lang="ko-KR" altLang="en-US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요청시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　또는　트랜잭션마다　새로　생성된다．　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Persistence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Context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가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Entity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객체들을 모아두는 공간이며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Entity</a:t>
            </a: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를 영구 저장하는 환경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이라는 뜻이다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 Entity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설계는 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annotation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 이용해서 각종 제약조건을 설정한다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226C32-807F-4C80-B280-0A159984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78" y="4615566"/>
            <a:ext cx="2934109" cy="1886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2EC152-7438-779B-C6D4-C7A8C9F67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5" y="4511588"/>
            <a:ext cx="6341165" cy="224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0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91694-0429-B4D0-B632-E8DE38DD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231523E-0801-961E-1C13-63CE782D5D23}"/>
              </a:ext>
            </a:extLst>
          </p:cNvPr>
          <p:cNvSpPr/>
          <p:nvPr/>
        </p:nvSpPr>
        <p:spPr>
          <a:xfrm>
            <a:off x="488356" y="1170422"/>
            <a:ext cx="10591235" cy="1056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Entity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클래스 설계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 latinLnBrk="0">
              <a:lnSpc>
                <a:spcPct val="150000"/>
              </a:lnSpc>
            </a:pP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2A6BC2-57CA-02A1-1F39-804D132F3721}"/>
              </a:ext>
            </a:extLst>
          </p:cNvPr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DA3082-AD7D-2142-3E89-C7027207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09" y="2227378"/>
            <a:ext cx="7973538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99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63D4-A55B-4022-7DE6-8EF8A9F5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A326B2C-091A-DDF2-0662-5160315194F8}"/>
              </a:ext>
            </a:extLst>
          </p:cNvPr>
          <p:cNvSpPr/>
          <p:nvPr/>
        </p:nvSpPr>
        <p:spPr>
          <a:xfrm>
            <a:off x="488356" y="1170422"/>
            <a:ext cx="10591235" cy="58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MyBatis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이용과 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이용 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28CEC3-4243-74D7-DA06-CCF60EE75D9B}"/>
              </a:ext>
            </a:extLst>
          </p:cNvPr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EAD00-754D-02FA-8C9F-415EE723D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1" y="2031233"/>
            <a:ext cx="4741845" cy="1817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05474D-AA00-7708-924C-BC22D977E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9" y="3429000"/>
            <a:ext cx="6103372" cy="29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16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2329E-E0A5-468F-AA71-07AA4A302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B1ADAC7-5495-FD6A-DB9A-F8D1D337ACB8}"/>
              </a:ext>
            </a:extLst>
          </p:cNvPr>
          <p:cNvSpPr/>
          <p:nvPr/>
        </p:nvSpPr>
        <p:spPr>
          <a:xfrm>
            <a:off x="488356" y="1170422"/>
            <a:ext cx="10591235" cy="58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DTO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와 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Entity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07A2E6-5F9D-035C-930F-04D08B50C738}"/>
              </a:ext>
            </a:extLst>
          </p:cNvPr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71CEFC-7862-2AB2-9EE0-77F2046A5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63" y="2296205"/>
            <a:ext cx="8849960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9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75708"/>
              </p:ext>
            </p:extLst>
          </p:nvPr>
        </p:nvGraphicFramePr>
        <p:xfrm>
          <a:off x="648182" y="1273217"/>
          <a:ext cx="11239017" cy="5253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2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3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annotation</a:t>
                      </a:r>
                      <a:endParaRPr lang="ko-KR" altLang="en-US" sz="1400" b="0">
                        <a:solidFill>
                          <a:schemeClr val="bg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>
                          <a:solidFill>
                            <a:schemeClr val="bg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@Column</a:t>
                      </a:r>
                    </a:p>
                    <a:p>
                      <a:pPr latinLnBrk="1"/>
                      <a:endParaRPr lang="en-US" altLang="ko-KR" sz="1400" b="0" u="none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endParaRPr lang="en-US" altLang="ko-KR" sz="1400" b="0" u="none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칼럼명을 별도로 지정하거나 칼럼의 사이즈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1400" b="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칼럼의 제약조건들을 추가하기 위해 사용한다</a:t>
                      </a:r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.</a:t>
                      </a:r>
                    </a:p>
                    <a:p>
                      <a:pPr latinLnBrk="1"/>
                      <a:endParaRPr lang="ko-KR" altLang="en-US" sz="1400" b="0" u="none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name :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맵핑할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테이블의 컬럼 이름을 지정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departmentName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-&gt;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department_name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insertable :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엔티티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저장시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선언된 필드도 같이 저장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true,false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updateable :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엔티티 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수정시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이 필드를 함께 수정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true,false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table :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지정한 필드를 다른 테이블에 맵핑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nullable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 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: NULL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을 허용할지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허용하지 않을지 결정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true,false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unique : unique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여부에 대한 제약조건을 걸 때 사용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true,false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)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columnDefinition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: DB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컬럼 정보를 직접적으로 지정할 때 사용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length : varchar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의 길이를 조정합니다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기본값으로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255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가 입력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precision, scale : 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BigInteger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BigDecimal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타입에서 사용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int,double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은 불가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@Table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엔티티와 매핑할 테이블을 지정하는 것이다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기본값은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엔티티 이름을 사용하다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@Table(name = “</a:t>
                      </a:r>
                      <a:r>
                        <a:rPr lang="en-US" altLang="ko-KR" sz="14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t_member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6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@Entity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JPA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가 관리한다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 table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과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class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매핑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기본값은 클래스 이름을 그대로 사용권장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 @Entity(name = “Member")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rgbClr val="FF00FF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ko-KR" altLang="en-US" sz="1400" kern="1200" dirty="0">
                          <a:solidFill>
                            <a:srgbClr val="FF00FF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에서 추가 </a:t>
                      </a:r>
                      <a:r>
                        <a:rPr lang="en-US" altLang="ko-KR" sz="1400" kern="1200" dirty="0">
                          <a:solidFill>
                            <a:srgbClr val="FF00FF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@EntityScan(basePackages = {"</a:t>
                      </a:r>
                      <a:r>
                        <a:rPr lang="en-US" altLang="ko-KR" sz="1400" kern="1200" dirty="0" err="1">
                          <a:solidFill>
                            <a:srgbClr val="FF00FF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com.shinhan</a:t>
                      </a:r>
                      <a:r>
                        <a:rPr lang="en-US" altLang="ko-KR" sz="1400" kern="1200" dirty="0">
                          <a:solidFill>
                            <a:srgbClr val="FF00FF"/>
                          </a:solidFill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"})</a:t>
                      </a:r>
                      <a:endParaRPr lang="en-US" altLang="ko-KR" sz="1100" b="0" i="0" kern="1200" dirty="0">
                        <a:solidFill>
                          <a:srgbClr val="FF00FF"/>
                        </a:solidFill>
                        <a:effectLst/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@CreationTimestamp</a:t>
                      </a:r>
                      <a:endParaRPr lang="ko-KR" altLang="en-US" sz="1400" b="0" u="none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작성시간 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import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org.hibernate.annotations.CreationTimestamp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;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u="none" dirty="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</a:rPr>
                        <a:t>@UpdateTimestamp</a:t>
                      </a:r>
                      <a:endParaRPr lang="ko-KR" altLang="en-US" sz="1400" b="0" u="none" dirty="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최종시간  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import </a:t>
                      </a:r>
                      <a:r>
                        <a:rPr lang="en-US" altLang="ko-KR" sz="1400" b="1" kern="1200" dirty="0" err="1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org.hibernate.annotations.UpdateTimestamp</a:t>
                      </a:r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Annotation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17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101805"/>
              </p:ext>
            </p:extLst>
          </p:nvPr>
        </p:nvGraphicFramePr>
        <p:xfrm>
          <a:off x="578735" y="1307711"/>
          <a:ext cx="10890784" cy="472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0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annotation</a:t>
                      </a:r>
                      <a:endParaRPr lang="ko-KR" altLang="en-US" sz="1400" b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i="0" u="none" strike="noStrike" kern="1200" baseline="0" dirty="0">
                          <a:solidFill>
                            <a:schemeClr val="dk1"/>
                          </a:solidFill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@Id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JPA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가 객체를 관리할 때 식별할 기본키를 </a:t>
                      </a:r>
                      <a:r>
                        <a:rPr lang="ko-KR" altLang="en-US" sz="1600" b="0" i="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반드시 지정한다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@Id: </a:t>
                      </a:r>
                      <a:r>
                        <a:rPr lang="ko-KR" altLang="ko-KR" sz="160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지정되지</a:t>
                      </a:r>
                      <a:r>
                        <a:rPr lang="en-US" altLang="ko-KR" sz="160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ko-KR" sz="160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않으면</a:t>
                      </a:r>
                      <a:r>
                        <a:rPr lang="en-US" altLang="ko-KR" sz="160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 No identifier specified for entity</a:t>
                      </a:r>
                      <a:endParaRPr lang="ko-KR" altLang="ko-KR" sz="1600" kern="1200" dirty="0">
                        <a:solidFill>
                          <a:srgbClr val="FF0000"/>
                        </a:solidFill>
                        <a:effectLst/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@GeneratedValue</a:t>
                      </a:r>
                      <a:endParaRPr lang="en-US" altLang="ko-KR" sz="1400" b="0" i="0" u="none" strike="noStrike" kern="1200" baseline="0" dirty="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  <a:p>
                      <a:pPr latinLnBrk="1"/>
                      <a:endParaRPr lang="en-US" altLang="ko-KR" sz="1400" b="0" i="0" u="none" strike="noStrike" kern="1200" baseline="0" dirty="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식별키를 어떤 전략으로 생성하는지를 명시한다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 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  <a:p>
                      <a:pPr latinLnBrk="1"/>
                      <a:endParaRPr lang="en-US" altLang="ko-KR" sz="1400" b="0" i="0" u="none" strike="noStrike" kern="1200" baseline="0" dirty="0">
                        <a:solidFill>
                          <a:schemeClr val="dk1"/>
                        </a:solidFill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1600" b="1" i="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IDENTITY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기본 키 생성을 데이터베이스에 위임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, id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값을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null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로 하면 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AUTO_INCREMENT 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Tx/>
                        <a:buNone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(Ex) </a:t>
                      </a:r>
                      <a:r>
                        <a:rPr lang="en-US" altLang="ko-KR" sz="16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MySQL,SQL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Server DB2)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 startAt="2"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SEQUENCE : DB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가 자동으로 숫자를 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generate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해준다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데이터베이스에 등록되어 있는 시퀀스이름 </a:t>
                      </a:r>
                      <a:r>
                        <a:rPr lang="en-US" altLang="ko-KR" sz="1600" b="0" i="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: </a:t>
                      </a:r>
                      <a:r>
                        <a:rPr lang="en-US" altLang="ko-KR" sz="1600" b="0" i="0" kern="1200" dirty="0" err="1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hibernate_sequence</a:t>
                      </a:r>
                      <a:r>
                        <a:rPr lang="en-US" altLang="ko-KR" sz="1600" b="0" i="0" kern="1200" dirty="0">
                          <a:solidFill>
                            <a:srgbClr val="FF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</a:p>
                    <a:p>
                      <a:pPr marL="0" indent="0">
                        <a:lnSpc>
                          <a:spcPct val="200000"/>
                        </a:lnSpc>
                        <a:buFontTx/>
                        <a:buNone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Ex) Oracle, PostgreSQL, DB2, H2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등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,  (generator = "MEMBER_SEQ_GENERATOR”)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+mj-ea"/>
                        <a:buAutoNum type="circleNumDbPlain" startAt="3"/>
                      </a:pP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TABLE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:</a:t>
                      </a:r>
                      <a:r>
                        <a:rPr lang="en-US" altLang="ko-KR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키 생성 전용 테이블을 하나 만들어서 데이터베이스 시퀀스를 흉내내는 전략이다</a:t>
                      </a:r>
                      <a:r>
                        <a:rPr lang="en-US" altLang="ko-KR" sz="1600" b="0" i="0" kern="1200" baseline="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 </a:t>
                      </a:r>
                      <a:endParaRPr lang="en-US" altLang="ko-KR" sz="1600" b="0" i="0" kern="1200" dirty="0">
                        <a:solidFill>
                          <a:schemeClr val="dk1"/>
                        </a:solidFill>
                        <a:effectLst/>
                        <a:latin typeface="Comic Sans MS" panose="030F0702030302020204" pitchFamily="66" charset="0"/>
                        <a:ea typeface="HY헤드라인M" panose="02030600000101010101" pitchFamily="18" charset="-127"/>
                        <a:cs typeface="+mn-cs"/>
                      </a:endParaRP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+mj-ea"/>
                        <a:buAutoNum type="circleNumDbPlain" startAt="4"/>
                      </a:pPr>
                      <a:r>
                        <a:rPr lang="en-US" altLang="ko-KR" sz="1600" b="1" i="0" kern="1200" dirty="0">
                          <a:solidFill>
                            <a:srgbClr val="C00000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AUTO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: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특정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데이터베이스에 맞게 자동으로 생성되는 방식이다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HY헤드라인M" panose="02030600000101010101" pitchFamily="18" charset="-127"/>
                          <a:cs typeface="+mn-cs"/>
                        </a:rPr>
                        <a:t>.</a:t>
                      </a: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HY헤드라인M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600" kern="100" spc="-20" dirty="0">
                          <a:effectLst/>
                          <a:latin typeface="+mj-lt"/>
                          <a:ea typeface="나눔고딕" panose="020D0604000000000000" pitchFamily="50" charset="-127"/>
                          <a:cs typeface="Rix고딕 L"/>
                        </a:rPr>
                        <a:t> </a:t>
                      </a:r>
                      <a:r>
                        <a:rPr lang="ko-KR" altLang="en-US" sz="1600" kern="100" spc="-20" dirty="0">
                          <a:effectLst/>
                          <a:latin typeface="+mn-ea"/>
                          <a:ea typeface="+mn-ea"/>
                          <a:cs typeface="Rix고딕 L"/>
                        </a:rPr>
                        <a:t>（기본전략）</a:t>
                      </a:r>
                      <a:endParaRPr lang="en-US" altLang="ko-KR" sz="1600" kern="100" spc="-20" dirty="0">
                        <a:effectLst/>
                        <a:latin typeface="+mn-ea"/>
                        <a:ea typeface="+mn-ea"/>
                        <a:cs typeface="Rix고딕 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Annotation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201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CD7BD-64C6-5E90-8EE6-EF2EBA0D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D5BAABF-69EE-6A28-3060-5E85A2308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171150"/>
              </p:ext>
            </p:extLst>
          </p:nvPr>
        </p:nvGraphicFramePr>
        <p:xfrm>
          <a:off x="578735" y="1307711"/>
          <a:ext cx="10890784" cy="1972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5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Annotation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Field level : </a:t>
                      </a:r>
                    </a:p>
                    <a:p>
                      <a:pPr latinLnBrk="1"/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@ColumnDefault(“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값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”)</a:t>
                      </a:r>
                    </a:p>
                    <a:p>
                      <a:pPr latinLnBrk="1"/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CookieRun Regular" panose="020B0600000101010101" pitchFamily="50" charset="-127"/>
                        <a:ea typeface="CookieRun Regular" panose="020B0600000101010101" pitchFamily="50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Class level : </a:t>
                      </a:r>
                    </a:p>
                    <a:p>
                      <a:pPr latinLnBrk="1"/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@DynamicInsert</a:t>
                      </a:r>
                      <a:r>
                        <a:rPr lang="ko-KR" altLang="en-US" sz="1800" b="0" i="0" u="none" strike="noStrike" kern="1200" baseline="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ookieRun Regular" panose="020B0600000101010101" pitchFamily="50" charset="-127"/>
                          <a:cs typeface="Cascadia Code" panose="020B0609020000020004" pitchFamily="49" charset="0"/>
                        </a:rPr>
                        <a:t> 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입력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값이 없는 경우 대체되는 값 </a:t>
                      </a:r>
                      <a:endParaRPr lang="en-US" altLang="ko-KR" sz="1800" kern="1200" dirty="0">
                        <a:solidFill>
                          <a:schemeClr val="tx1"/>
                        </a:solidFill>
                        <a:effectLst/>
                        <a:latin typeface="CookieRun Regular" panose="020B0600000101010101" pitchFamily="50" charset="-127"/>
                        <a:ea typeface="CookieRun Regular" panose="020B0600000101010101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Create table  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table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명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(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칼럼이름 타입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default 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값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  <a:latin typeface="CookieRun Regular" panose="020B0600000101010101" pitchFamily="50" charset="-127"/>
                          <a:ea typeface="CookieRun Regular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800" kern="1200" dirty="0">
                        <a:solidFill>
                          <a:schemeClr val="tx1"/>
                        </a:solidFill>
                        <a:effectLst/>
                        <a:latin typeface="CookieRun Regular" panose="020B0600000101010101" pitchFamily="50" charset="-127"/>
                        <a:ea typeface="CookieRun Regular" panose="020B0600000101010101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116EA3FC-F7B7-42E1-80CE-D4939C909535}"/>
              </a:ext>
            </a:extLst>
          </p:cNvPr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Annotation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7A7973-0321-676A-460D-A01CD3E9B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5" y="3873655"/>
            <a:ext cx="511563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0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020030" y="105748"/>
            <a:ext cx="22365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실습환경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714165" y="1250515"/>
            <a:ext cx="10699149" cy="4832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JDK </a:t>
            </a:r>
            <a:r>
              <a:rPr lang="ko-KR" altLang="en-US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내장 </a:t>
            </a:r>
            <a:endParaRPr lang="en-US" altLang="ko-KR" sz="2400" b="1" dirty="0">
              <a:latin typeface="Comic Sans MS" panose="030F0702030302020204" pitchFamily="66" charset="0"/>
              <a:ea typeface="나눔고딕코딩" panose="020D0009000000000000" pitchFamily="49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Oracle (11.2 </a:t>
            </a:r>
            <a:r>
              <a:rPr lang="ko-KR" altLang="en-US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버전</a:t>
            </a:r>
            <a:r>
              <a:rPr lang="en-US" altLang="ko-KR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)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Tomcat (9.0 </a:t>
            </a:r>
            <a:r>
              <a:rPr lang="ko-KR" altLang="en-US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버전</a:t>
            </a:r>
            <a:r>
              <a:rPr lang="en-US" altLang="ko-KR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)  : </a:t>
            </a:r>
            <a:r>
              <a:rPr lang="ko-KR" altLang="en-US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내장 </a:t>
            </a:r>
            <a:endParaRPr lang="en-US" altLang="ko-KR" sz="2400" b="1" dirty="0">
              <a:latin typeface="Comic Sans MS" panose="030F0702030302020204" pitchFamily="66" charset="0"/>
              <a:ea typeface="나눔고딕코딩" panose="020D0009000000000000" pitchFamily="49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Eclipse (2020-12</a:t>
            </a:r>
            <a:r>
              <a:rPr lang="ko-KR" altLang="en-US" sz="2400" b="1" dirty="0" err="1">
                <a:latin typeface="Comic Sans MS" panose="030F0702030302020204" pitchFamily="66" charset="0"/>
                <a:ea typeface="나눔고딕코딩" panose="020D0009000000000000" pitchFamily="49" charset="-127"/>
              </a:rPr>
              <a:t>버젼</a:t>
            </a:r>
            <a:r>
              <a:rPr lang="en-US" altLang="ko-KR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)  + Plugin</a:t>
            </a:r>
            <a:r>
              <a:rPr lang="ko-KR" altLang="en-US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설치</a:t>
            </a:r>
            <a:r>
              <a:rPr lang="en-US" altLang="ko-KR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(STS4)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 </a:t>
            </a:r>
            <a:r>
              <a:rPr lang="ko-KR" altLang="en-US" sz="2400" b="1" dirty="0">
                <a:latin typeface="Comic Sans MS" panose="030F0702030302020204" pitchFamily="66" charset="0"/>
                <a:ea typeface="나눔고딕코딩" panose="020D0009000000000000" pitchFamily="49" charset="-127"/>
              </a:rPr>
              <a:t>또는 </a:t>
            </a:r>
            <a:r>
              <a:rPr lang="en-US" altLang="ko-KR" sz="2400" b="1" dirty="0">
                <a:solidFill>
                  <a:srgbClr val="FF0000"/>
                </a:solidFill>
                <a:latin typeface="Comic Sans MS" panose="030F0702030302020204" pitchFamily="66" charset="0"/>
                <a:ea typeface="나눔고딕코딩" panose="020D0009000000000000" pitchFamily="49" charset="-127"/>
              </a:rPr>
              <a:t>STS4.</a:t>
            </a:r>
            <a:r>
              <a:rPr lang="en-US" altLang="ko-KR" sz="1600" b="1" dirty="0">
                <a:solidFill>
                  <a:srgbClr val="FF0000"/>
                </a:solidFill>
                <a:latin typeface="Comic Sans MS" panose="030F0702030302020204" pitchFamily="66" charset="0"/>
                <a:ea typeface="나눔고딕코딩" panose="020D0009000000000000" pitchFamily="49" charset="-127"/>
              </a:rPr>
              <a:t>23</a:t>
            </a:r>
            <a:r>
              <a:rPr lang="en-US" altLang="ko-KR" sz="2400" b="1" dirty="0">
                <a:solidFill>
                  <a:srgbClr val="FF0000"/>
                </a:solidFill>
                <a:latin typeface="Comic Sans MS" panose="030F0702030302020204" pitchFamily="66" charset="0"/>
                <a:ea typeface="나눔고딕코딩" panose="020D0009000000000000" pitchFamily="49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Comic Sans MS" panose="030F0702030302020204" pitchFamily="66" charset="0"/>
              <a:ea typeface="나눔고딕코딩" panose="020D0009000000000000" pitchFamily="49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0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-serif-pro"/>
              </a:rPr>
              <a:t>스프링 부트 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-serif-pro"/>
              </a:rPr>
              <a:t>3.x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-serif-pro"/>
              </a:rPr>
              <a:t>버전에선 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-serif-pro"/>
              </a:rPr>
              <a:t>Java 17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ource-serif-pro"/>
              </a:rPr>
              <a:t>이상 버전</a:t>
            </a:r>
            <a:endParaRPr lang="en-US" altLang="ko-KR" sz="2000" b="0" i="0" dirty="0">
              <a:solidFill>
                <a:srgbClr val="FF0000"/>
              </a:solidFill>
              <a:effectLst/>
              <a:highlight>
                <a:srgbClr val="FFFF00"/>
              </a:highlight>
              <a:latin typeface="source-serif-pro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000" b="0" i="0" dirty="0">
                <a:solidFill>
                  <a:srgbClr val="FF0000"/>
                </a:solidFill>
                <a:effectLst/>
                <a:latin typeface="source-serif-pro"/>
              </a:rPr>
              <a:t>스프링 부트 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source-serif-pro"/>
              </a:rPr>
              <a:t>2.x 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source-serif-pro"/>
              </a:rPr>
              <a:t>버전에선 </a:t>
            </a:r>
            <a:r>
              <a:rPr lang="en-US" altLang="ko-KR" sz="2000" dirty="0">
                <a:solidFill>
                  <a:srgbClr val="FF0000"/>
                </a:solidFill>
                <a:latin typeface="source-serif-pro"/>
              </a:rPr>
              <a:t>Java</a:t>
            </a:r>
            <a:r>
              <a:rPr lang="ko-KR" altLang="en-US" sz="2000" b="0" i="0" dirty="0">
                <a:solidFill>
                  <a:srgbClr val="FF0000"/>
                </a:solidFill>
                <a:effectLst/>
                <a:latin typeface="source-serif-pro"/>
              </a:rPr>
              <a:t> </a:t>
            </a:r>
            <a:r>
              <a:rPr lang="en-US" altLang="ko-KR" sz="2000" b="0" i="0" dirty="0">
                <a:solidFill>
                  <a:srgbClr val="FF0000"/>
                </a:solidFill>
                <a:effectLst/>
                <a:latin typeface="source-serif-pro"/>
              </a:rPr>
              <a:t>11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ko-KR" altLang="en-US" sz="2400" b="1" dirty="0">
              <a:latin typeface="Comic Sans MS" panose="030F0702030302020204" pitchFamily="66" charset="0"/>
              <a:ea typeface="나눔고딕코딩" panose="020D0009000000000000" pitchFamily="49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28750A-1485-707F-4D82-DCC3A67E7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297" y="2851840"/>
            <a:ext cx="4099809" cy="31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19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Entity Class Annotation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9677B-C60D-1D3A-C5D9-F1238643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10" y="1912044"/>
            <a:ext cx="8703828" cy="456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07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Entity Class Annotation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E5EA22-5BD9-A799-DA45-CFC65643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29" y="2087363"/>
            <a:ext cx="10116962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17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441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처리를 담당하는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Repository interface </a:t>
            </a:r>
            <a:r>
              <a:rPr lang="ko-KR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설계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과거의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DAO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의미</a:t>
            </a: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interface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를 설계하는 것만으로도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JPA</a:t>
            </a:r>
            <a:r>
              <a:rPr lang="ko-KR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와 관련된 모든 처리가능 </a:t>
            </a:r>
          </a:p>
          <a:p>
            <a:pPr marL="914400" lvl="1" indent="-457200" latinLnBrk="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findAll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(), 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findById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(), save(), delete(), </a:t>
            </a: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deleteAll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(), count() 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 latinLnBrk="0">
              <a:lnSpc>
                <a:spcPct val="150000"/>
              </a:lnSpc>
            </a:pP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589" y="3257766"/>
            <a:ext cx="2110469" cy="330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3250" y="4281904"/>
            <a:ext cx="4718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단순한 </a:t>
            </a:r>
            <a:r>
              <a:rPr lang="en-US" altLang="ko-KR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CRUD</a:t>
            </a:r>
            <a:r>
              <a:rPr lang="ko-KR" altLang="en-US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작업인 경우 가장 많이 사용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7226" y="5120556"/>
            <a:ext cx="4718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페이징</a:t>
            </a:r>
            <a:r>
              <a:rPr lang="en-US" altLang="ko-KR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처리</a:t>
            </a:r>
            <a:r>
              <a:rPr lang="en-US" altLang="ko-KR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검색처리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0376" y="6003753"/>
            <a:ext cx="496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JPA</a:t>
            </a:r>
            <a:r>
              <a:rPr lang="ko-KR" altLang="en-US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에 특화된 몇 개의 기능추가</a:t>
            </a:r>
            <a:r>
              <a:rPr lang="en-US" altLang="ko-KR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</a:t>
            </a:r>
            <a:r>
              <a:rPr lang="ko-KR" altLang="en-US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활용도가 낮다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637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190500" cy="2749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Repository interface </a:t>
            </a:r>
            <a:r>
              <a:rPr lang="ko-KR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설계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mic Sans MS" panose="030F0702030302020204" pitchFamily="66" charset="0"/>
              </a:rPr>
              <a:t>패키지는 </a:t>
            </a:r>
            <a:r>
              <a:rPr lang="en-US" altLang="ko-KR" sz="2000" dirty="0" err="1">
                <a:latin typeface="Comic Sans MS" panose="030F0702030302020204" pitchFamily="66" charset="0"/>
              </a:rPr>
              <a:t>groupId.artifactId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</a:rPr>
              <a:t>있거나 하위에 있을 것 </a:t>
            </a:r>
            <a:r>
              <a:rPr lang="en-US" altLang="ko-KR" sz="2000" dirty="0">
                <a:latin typeface="Comic Sans MS" panose="030F0702030302020204" pitchFamily="66" charset="0"/>
              </a:rPr>
              <a:t>(</a:t>
            </a:r>
            <a:r>
              <a:rPr lang="ko-KR" altLang="en-US" sz="2000" dirty="0">
                <a:latin typeface="Comic Sans MS" panose="030F0702030302020204" pitchFamily="66" charset="0"/>
              </a:rPr>
              <a:t>예</a:t>
            </a:r>
            <a:r>
              <a:rPr lang="en-US" altLang="ko-KR" sz="2000" dirty="0" err="1">
                <a:latin typeface="Comic Sans MS" panose="030F0702030302020204" pitchFamily="66" charset="0"/>
              </a:rPr>
              <a:t>com.kosta.sbproject.XXXXX</a:t>
            </a:r>
            <a:r>
              <a:rPr lang="en-US" altLang="ko-KR" sz="2000" dirty="0">
                <a:latin typeface="Comic Sans MS" panose="030F0702030302020204" pitchFamily="66" charset="0"/>
              </a:rPr>
              <a:t>)</a:t>
            </a:r>
          </a:p>
          <a:p>
            <a:pPr marL="814388" lvl="1" indent="-3571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Comic Sans MS" panose="030F0702030302020204" pitchFamily="66" charset="0"/>
              </a:rPr>
              <a:t>그렇지 않다면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en-US" altLang="ko-KR" sz="2000" dirty="0" err="1">
                <a:latin typeface="Comic Sans MS" panose="030F0702030302020204" pitchFamily="66" charset="0"/>
              </a:rPr>
              <a:t>SpringApplication</a:t>
            </a:r>
            <a:r>
              <a:rPr lang="ko-KR" altLang="en-US" sz="2000" dirty="0">
                <a:latin typeface="Comic Sans MS" panose="030F0702030302020204" pitchFamily="66" charset="0"/>
              </a:rPr>
              <a:t>에 추가 </a:t>
            </a:r>
            <a:r>
              <a:rPr lang="en-US" altLang="ko-KR" sz="2000" dirty="0">
                <a:latin typeface="Comic Sans MS" panose="030F0702030302020204" pitchFamily="66" charset="0"/>
              </a:rPr>
              <a:t>@EnableJpaRepositories("com.shinhan")</a:t>
            </a:r>
            <a:endParaRPr lang="ko-KR" altLang="en-US" sz="2000" dirty="0">
              <a:latin typeface="Comic Sans MS" panose="030F0702030302020204" pitchFamily="66" charset="0"/>
            </a:endParaRPr>
          </a:p>
          <a:p>
            <a:endParaRPr lang="ko-KR" altLang="en-US" sz="2000" dirty="0">
              <a:latin typeface="Comic Sans MS" panose="030F0702030302020204" pitchFamily="66" charset="0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335855"/>
              </p:ext>
            </p:extLst>
          </p:nvPr>
        </p:nvGraphicFramePr>
        <p:xfrm>
          <a:off x="839813" y="3688802"/>
          <a:ext cx="10747037" cy="2625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0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5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+mn-lt"/>
                          <a:ea typeface="HY헤드라인M" panose="02030600000101010101" pitchFamily="18" charset="-127"/>
                        </a:rPr>
                        <a:t>method</a:t>
                      </a:r>
                      <a:endParaRPr lang="ko-KR" altLang="en-US" sz="1600" b="0">
                        <a:solidFill>
                          <a:schemeClr val="bg1"/>
                        </a:solidFill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sz="1600">
                          <a:latin typeface="+mn-lt"/>
                          <a:ea typeface="HY헤드라인M" panose="02030600000101010101" pitchFamily="18" charset="-127"/>
                        </a:rPr>
                        <a:t>CrudRepository </a:t>
                      </a:r>
                      <a:r>
                        <a:rPr lang="ko-KR" altLang="en-US" sz="1600">
                          <a:latin typeface="+mn-lt"/>
                          <a:ea typeface="HY헤드라인M" panose="02030600000101010101" pitchFamily="18" charset="-127"/>
                        </a:rPr>
                        <a:t>제공</a:t>
                      </a:r>
                      <a:r>
                        <a:rPr lang="en-US" altLang="ko-KR" sz="1600">
                          <a:latin typeface="+mn-lt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600">
                          <a:latin typeface="+mn-lt"/>
                          <a:ea typeface="HY헤드라인M" panose="02030600000101010101" pitchFamily="18" charset="-127"/>
                        </a:rPr>
                        <a:t>메서드들  설명</a:t>
                      </a:r>
                      <a:endParaRPr lang="en-US" altLang="ko-KR" sz="1600">
                        <a:latin typeface="+mn-lt"/>
                        <a:ea typeface="HY헤드라인M" panose="02030600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save()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해당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Entity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의 저장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insert, update)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finById()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primary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Entity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한건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찾기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findAll()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전체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Entity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목록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반환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정렬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(sort),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페이징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(pageable)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가능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count()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모든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Entity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의 갯수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delete()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주어진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Entity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삭제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baseline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e</a:t>
                      </a:r>
                      <a:r>
                        <a:rPr lang="en-US" sz="1600" b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xists()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primary key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Entity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가 존재하는지 확인</a:t>
                      </a: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CBDC66-6FAD-8A54-F1DA-A7DE6791E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87" y="2947632"/>
            <a:ext cx="11190500" cy="52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19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012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Junit Test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인터페이스 생성만으로 클래스가 자동으로 구현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4" y="2287178"/>
            <a:ext cx="4338636" cy="286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28" y="4819289"/>
            <a:ext cx="5124449" cy="15131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53462" y="4779312"/>
            <a:ext cx="4901924" cy="133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com.sun.proxy.$Proxy</a:t>
            </a:r>
            <a:r>
              <a:rPr lang="en-US" altLang="ko-KR" sz="1400" dirty="0"/>
              <a:t> </a:t>
            </a:r>
            <a:r>
              <a:rPr lang="ko-KR" altLang="en-US" sz="1400" dirty="0"/>
              <a:t>　：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Java</a:t>
            </a:r>
            <a:r>
              <a:rPr lang="ko-KR" altLang="en-US" sz="1400" dirty="0"/>
              <a:t>언어의 </a:t>
            </a:r>
            <a:r>
              <a:rPr lang="en-US" altLang="ko-KR" sz="1400" dirty="0"/>
              <a:t>Dynamic Proxy</a:t>
            </a:r>
            <a:r>
              <a:rPr lang="ko-KR" altLang="en-US" sz="1400" dirty="0"/>
              <a:t>기능에 의해 동적생성</a:t>
            </a:r>
            <a:r>
              <a:rPr lang="en-US" altLang="ko-KR" sz="1400" dirty="0"/>
              <a:t>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BoardRepository</a:t>
            </a:r>
            <a:r>
              <a:rPr lang="ko-KR" altLang="en-US" sz="1400" dirty="0"/>
              <a:t>를 구현한 객체임을 확인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Repository</a:t>
            </a:r>
            <a:r>
              <a:rPr lang="ko-KR" altLang="en-US" sz="1400" dirty="0"/>
              <a:t>프록시임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9011F2-9E0A-9CB1-F293-2433D9D33FF5}"/>
              </a:ext>
            </a:extLst>
          </p:cNvPr>
          <p:cNvSpPr/>
          <p:nvPr/>
        </p:nvSpPr>
        <p:spPr>
          <a:xfrm>
            <a:off x="4333461" y="5317435"/>
            <a:ext cx="974035" cy="25841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40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65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Junit Test –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등록작업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9" y="1927225"/>
            <a:ext cx="3342032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74665E-8C02-4E0B-96B8-CA274CC7F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89" y="4402457"/>
            <a:ext cx="10591235" cy="10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0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Junit Test –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등록작업</a:t>
            </a:r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/>
              <a:t>spring.jpa.hibernate.ddl-auto=update</a:t>
            </a:r>
            <a:endParaRPr lang="en-US" altLang="ko-KR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28ACE1-0AEC-01D4-4EED-23832C8C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01" y="2343811"/>
            <a:ext cx="6176408" cy="28879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B267D4-409B-6B32-2C00-0B6FB1480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89" y="5521774"/>
            <a:ext cx="11401064" cy="10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57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Junit Test –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작업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040D96-D791-F4FD-B8BE-17E5F7AC9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22" y="4923995"/>
            <a:ext cx="10047869" cy="12105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45B363-9AD9-5891-939E-ED8F7AC18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57" y="1952551"/>
            <a:ext cx="6093637" cy="245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03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Junit Test –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수정작업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r>
              <a:rPr lang="en-US" altLang="ko-KR" dirty="0"/>
              <a:t> </a:t>
            </a:r>
            <a:endParaRPr lang="en-US" altLang="ko-KR" b="1" dirty="0"/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8CE6AC-B84A-ED82-916E-6042E17EA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91" y="1907027"/>
            <a:ext cx="9132012" cy="443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42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Junit Test –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삭제작업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FA896-8F41-EBFD-9968-155AFDE25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58" y="2025719"/>
            <a:ext cx="5058481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019227" y="105748"/>
            <a:ext cx="22381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실습환경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714165" y="1250515"/>
            <a:ext cx="10699149" cy="1610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STS</a:t>
            </a:r>
            <a:r>
              <a:rPr lang="ko-KR" altLang="en-US" sz="2400" b="1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설치 </a:t>
            </a:r>
            <a:r>
              <a:rPr lang="en-US" altLang="ko-KR" sz="2400" b="1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(</a:t>
            </a:r>
            <a:r>
              <a:rPr lang="ko-KR" altLang="en-US" sz="2400" b="1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최신으로</a:t>
            </a:r>
            <a:r>
              <a:rPr lang="en-US" altLang="ko-KR" sz="2400" b="1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설치하기</a:t>
            </a:r>
            <a:r>
              <a:rPr lang="en-US" altLang="ko-KR" sz="2400" b="1" dirty="0">
                <a:solidFill>
                  <a:srgbClr val="FF0000"/>
                </a:solidFill>
                <a:latin typeface="Comic Sans MS" panose="030F0702030302020204" pitchFamily="66" charset="0"/>
                <a:ea typeface="HY헤드라인M" panose="02030600000101010101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2400" b="1" dirty="0">
                <a:latin typeface="Comic Sans MS" panose="030F0702030302020204" pitchFamily="66" charset="0"/>
                <a:ea typeface="HY헤드라인M" panose="02030600000101010101" pitchFamily="18" charset="-127"/>
              </a:rPr>
              <a:t>https://spring.io/tools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061" y="2564256"/>
            <a:ext cx="4092864" cy="151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427F81-04F0-4C1D-1319-DDABE0FBB848}"/>
              </a:ext>
            </a:extLst>
          </p:cNvPr>
          <p:cNvSpPr txBox="1"/>
          <p:nvPr/>
        </p:nvSpPr>
        <p:spPr>
          <a:xfrm>
            <a:off x="5741029" y="2826981"/>
            <a:ext cx="56722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 STS4.13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0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spring-boot-starter-parent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&lt;version&gt;2.4.5&lt;/version&gt;    </a:t>
            </a:r>
          </a:p>
          <a:p>
            <a:pPr lvl="1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relativePath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58B45-0918-B776-9DB0-58EE54888BBE}"/>
              </a:ext>
            </a:extLst>
          </p:cNvPr>
          <p:cNvSpPr txBox="1"/>
          <p:nvPr/>
        </p:nvSpPr>
        <p:spPr>
          <a:xfrm>
            <a:off x="5741029" y="4328232"/>
            <a:ext cx="56722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b="1" dirty="0">
                <a:solidFill>
                  <a:srgbClr val="008080"/>
                </a:solidFill>
                <a:latin typeface="Consolas" panose="020B0609020204030204" pitchFamily="49" charset="0"/>
              </a:rPr>
              <a:t> STS4.21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u="sng" dirty="0">
                <a:solidFill>
                  <a:srgbClr val="000000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0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spring-boot-starter-parent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sz="1000" b="1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&lt;version&gt;3.2.1&lt;/version&gt;    </a:t>
            </a:r>
          </a:p>
          <a:p>
            <a:pPr lvl="1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000" dirty="0" err="1">
                <a:solidFill>
                  <a:srgbClr val="3F7F7F"/>
                </a:solidFill>
                <a:latin typeface="Consolas" panose="020B0609020204030204" pitchFamily="49" charset="0"/>
              </a:rPr>
              <a:t>relativePath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3F5FBF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000" dirty="0">
                <a:solidFill>
                  <a:srgbClr val="3F7F7F"/>
                </a:solidFill>
                <a:latin typeface="Consolas" panose="020B0609020204030204" pitchFamily="49" charset="0"/>
              </a:rPr>
              <a:t>parent</a:t>
            </a:r>
            <a:r>
              <a:rPr lang="en-US" altLang="ko-KR" sz="10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000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714831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1451" y="64549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3071234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다양한 조건으로 조회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    </a:t>
            </a:r>
            <a:r>
              <a:rPr lang="en-US" altLang="ko-KR" sz="2400" dirty="0">
                <a:highlight>
                  <a:srgbClr val="FFFF00"/>
                </a:highlight>
                <a:latin typeface="Comic Sans MS" panose="030F0702030302020204" pitchFamily="66" charset="0"/>
                <a:ea typeface="HY헤드라인M" panose="02030600000101010101" pitchFamily="18" charset="-127"/>
              </a:rPr>
              <a:t> Collection&lt;T&gt;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sz="24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findAllBy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+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속성이름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	</a:t>
            </a:r>
            <a:r>
              <a:rPr lang="en-US" altLang="ko-KR" sz="2400" dirty="0">
                <a:highlight>
                  <a:srgbClr val="FFFF00"/>
                </a:highlight>
                <a:latin typeface="Comic Sans MS" panose="030F0702030302020204" pitchFamily="66" charset="0"/>
                <a:ea typeface="HY헤드라인M" panose="02030600000101010101" pitchFamily="18" charset="-127"/>
              </a:rPr>
              <a:t>T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sz="24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findBy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+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속성이름    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endParaRPr lang="en-US" altLang="ko-KR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</a:rPr>
              <a:t>기본기능을 제외한 조회 기능을 추가하고 싶으면 </a:t>
            </a:r>
            <a:r>
              <a:rPr lang="ko-KR" altLang="en-US" b="1" dirty="0">
                <a:latin typeface="Comic Sans MS" panose="030F0702030302020204" pitchFamily="66" charset="0"/>
              </a:rPr>
              <a:t>규칙에 맞는 메서드를 추가</a:t>
            </a:r>
            <a:r>
              <a:rPr lang="ko-KR" altLang="en-US" dirty="0">
                <a:latin typeface="Comic Sans MS" panose="030F0702030302020204" pitchFamily="66" charset="0"/>
              </a:rPr>
              <a:t>해야 한다</a:t>
            </a:r>
            <a:r>
              <a:rPr lang="en-US" altLang="ko-KR" dirty="0">
                <a:latin typeface="Comic Sans MS" panose="030F0702030302020204" pitchFamily="66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</a:rPr>
              <a:t>findBy</a:t>
            </a:r>
            <a:r>
              <a:rPr lang="ko-KR" altLang="en-US" sz="2000" dirty="0">
                <a:latin typeface="Comic Sans MS" panose="030F0702030302020204" pitchFamily="66" charset="0"/>
              </a:rPr>
              <a:t>로 시작하면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</a:rPr>
              <a:t> 쿼리를 요청하는 메서드임을 의미한다</a:t>
            </a:r>
            <a:r>
              <a:rPr lang="en-US" altLang="ko-KR" sz="2000" dirty="0">
                <a:latin typeface="Comic Sans MS" panose="030F0702030302020204" pitchFamily="66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</a:rPr>
              <a:t>countBy</a:t>
            </a:r>
            <a:r>
              <a:rPr lang="ko-KR" altLang="en-US" sz="2000" dirty="0">
                <a:latin typeface="Comic Sans MS" panose="030F0702030302020204" pitchFamily="66" charset="0"/>
              </a:rPr>
              <a:t>로 시작하면  쿼리 결과 레코드 수를 요청하는 메서드임을 의미한다</a:t>
            </a:r>
            <a:r>
              <a:rPr lang="en-US" altLang="ko-KR" sz="2000" dirty="0">
                <a:latin typeface="Comic Sans MS" panose="030F0702030302020204" pitchFamily="66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</a:rPr>
              <a:t>and, or</a:t>
            </a:r>
            <a:r>
              <a:rPr lang="ko-KR" altLang="en-US" sz="2000" dirty="0">
                <a:latin typeface="Comic Sans MS" panose="030F0702030302020204" pitchFamily="66" charset="0"/>
              </a:rPr>
              <a:t>는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ko-KR" altLang="en-US" sz="2000" dirty="0" err="1">
                <a:latin typeface="Comic Sans MS" panose="030F0702030302020204" pitchFamily="66" charset="0"/>
              </a:rPr>
              <a:t>여러필드를</a:t>
            </a:r>
            <a:r>
              <a:rPr lang="ko-KR" altLang="en-US" sz="2000" dirty="0">
                <a:latin typeface="Comic Sans MS" panose="030F0702030302020204" pitchFamily="66" charset="0"/>
              </a:rPr>
              <a:t> </a:t>
            </a:r>
            <a:r>
              <a:rPr lang="en-US" altLang="ko-KR" sz="2000" dirty="0" err="1">
                <a:latin typeface="Comic Sans MS" panose="030F0702030302020204" pitchFamily="66" charset="0"/>
              </a:rPr>
              <a:t>and,or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</a:rPr>
              <a:t>로 검색함을 의미한다</a:t>
            </a:r>
            <a:r>
              <a:rPr lang="en-US" altLang="ko-KR" sz="2000" dirty="0">
                <a:latin typeface="Comic Sans MS" panose="030F0702030302020204" pitchFamily="66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</a:rPr>
              <a:t>like</a:t>
            </a:r>
            <a:r>
              <a:rPr lang="ko-KR" altLang="en-US" sz="2000" dirty="0">
                <a:latin typeface="Comic Sans MS" panose="030F0702030302020204" pitchFamily="66" charset="0"/>
              </a:rPr>
              <a:t>는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en-US" altLang="ko-KR" sz="2000" dirty="0" err="1">
                <a:latin typeface="Comic Sans MS" panose="030F0702030302020204" pitchFamily="66" charset="0"/>
              </a:rPr>
              <a:t>StartingWith</a:t>
            </a:r>
            <a:r>
              <a:rPr lang="en-US" altLang="ko-KR" sz="2000" dirty="0">
                <a:latin typeface="Comic Sans MS" panose="030F0702030302020204" pitchFamily="66" charset="0"/>
              </a:rPr>
              <a:t>, </a:t>
            </a:r>
            <a:r>
              <a:rPr lang="en-US" altLang="ko-KR" sz="2000" dirty="0" err="1">
                <a:latin typeface="Comic Sans MS" panose="030F0702030302020204" pitchFamily="66" charset="0"/>
              </a:rPr>
              <a:t>EndingWith</a:t>
            </a:r>
            <a:r>
              <a:rPr lang="en-US" altLang="ko-KR" sz="2000" dirty="0">
                <a:latin typeface="Comic Sans MS" panose="030F0702030302020204" pitchFamily="66" charset="0"/>
              </a:rPr>
              <a:t>, Containing</a:t>
            </a:r>
            <a:r>
              <a:rPr lang="ko-KR" altLang="en-US" sz="2000" dirty="0">
                <a:latin typeface="Comic Sans MS" panose="030F0702030302020204" pitchFamily="66" charset="0"/>
              </a:rPr>
              <a:t>메서드 이름을 제공한다</a:t>
            </a:r>
            <a:r>
              <a:rPr lang="en-US" altLang="ko-KR" sz="2000" dirty="0">
                <a:latin typeface="Comic Sans MS" panose="030F0702030302020204" pitchFamily="66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</a:rPr>
              <a:t>         </a:t>
            </a:r>
            <a:endParaRPr lang="en-US" altLang="ko-KR" sz="2000" i="1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r>
              <a:rPr lang="en-US" altLang="ko-KR" i="1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      https://docs.spring.io/spring-data/jpa/docs/2.5.1/reference/html/#jpa.query-methods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9104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조건으로 조회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AB248C-D871-3226-741F-850A8884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74" y="1958025"/>
            <a:ext cx="8326012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19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045951" y="105748"/>
            <a:ext cx="18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80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다양한 조건으로 조회 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(like,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부등호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order by)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F02FDE-4BA1-CB44-4EC6-7677E930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0" y="2087363"/>
            <a:ext cx="11335219" cy="30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92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129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Paging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과 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Sort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처리</a:t>
            </a:r>
            <a:endParaRPr lang="en-US" altLang="ko-KR" b="1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latin typeface="Comic Sans MS" panose="030F0702030302020204" pitchFamily="66" charset="0"/>
              </a:rPr>
              <a:t>쿼리메서드의</a:t>
            </a:r>
            <a:r>
              <a:rPr lang="ko-KR" altLang="en-US" dirty="0">
                <a:latin typeface="Comic Sans MS" panose="030F0702030302020204" pitchFamily="66" charset="0"/>
              </a:rPr>
              <a:t> 마지막 파라메터로 페이지와 정렬을 처리를 할 수 있는 </a:t>
            </a:r>
            <a:r>
              <a:rPr lang="en-US" altLang="ko-KR" dirty="0" err="1">
                <a:latin typeface="Comic Sans MS" panose="030F0702030302020204" pitchFamily="66" charset="0"/>
              </a:rPr>
              <a:t>Pageable,Sort</a:t>
            </a:r>
            <a:r>
              <a:rPr lang="en-US" altLang="ko-KR" dirty="0">
                <a:latin typeface="Comic Sans MS" panose="030F0702030302020204" pitchFamily="66" charset="0"/>
              </a:rPr>
              <a:t> </a:t>
            </a:r>
            <a:r>
              <a:rPr lang="ko-KR" altLang="en-US" dirty="0">
                <a:latin typeface="Comic Sans MS" panose="030F0702030302020204" pitchFamily="66" charset="0"/>
              </a:rPr>
              <a:t>인터페이스를 사용할 수 있다</a:t>
            </a:r>
            <a:r>
              <a:rPr lang="en-US" altLang="ko-KR" dirty="0">
                <a:latin typeface="Comic Sans MS" panose="030F0702030302020204" pitchFamily="66" charset="0"/>
              </a:rPr>
              <a:t>. 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</a:rPr>
              <a:t>import </a:t>
            </a:r>
            <a:r>
              <a:rPr lang="en-US" altLang="ko-KR" dirty="0" err="1">
                <a:latin typeface="Comic Sans MS" panose="030F0702030302020204" pitchFamily="66" charset="0"/>
              </a:rPr>
              <a:t>org.springframework.data.domain.Pageable</a:t>
            </a:r>
            <a:r>
              <a:rPr lang="en-US" altLang="ko-KR" dirty="0">
                <a:latin typeface="Comic Sans MS" panose="030F0702030302020204" pitchFamily="66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</a:rPr>
              <a:t>public List&lt;</a:t>
            </a:r>
            <a:r>
              <a:rPr lang="en-US" altLang="ko-KR" dirty="0" err="1">
                <a:latin typeface="Comic Sans MS" panose="030F0702030302020204" pitchFamily="66" charset="0"/>
              </a:rPr>
              <a:t>BoardVO</a:t>
            </a:r>
            <a:r>
              <a:rPr lang="en-US" altLang="ko-KR" dirty="0">
                <a:latin typeface="Comic Sans MS" panose="030F0702030302020204" pitchFamily="66" charset="0"/>
              </a:rPr>
              <a:t>&gt; </a:t>
            </a:r>
            <a:r>
              <a:rPr lang="en-US" altLang="ko-KR" dirty="0" err="1">
                <a:latin typeface="Comic Sans MS" panose="030F0702030302020204" pitchFamily="66" charset="0"/>
              </a:rPr>
              <a:t>findByBnoGreaterThanOrderByBnoDesc</a:t>
            </a:r>
            <a:r>
              <a:rPr lang="en-US" altLang="ko-KR" dirty="0">
                <a:latin typeface="Comic Sans MS" panose="030F0702030302020204" pitchFamily="66" charset="0"/>
              </a:rPr>
              <a:t>(Long </a:t>
            </a:r>
            <a:r>
              <a:rPr lang="en-US" altLang="ko-KR" dirty="0" err="1">
                <a:latin typeface="Comic Sans MS" panose="030F0702030302020204" pitchFamily="66" charset="0"/>
              </a:rPr>
              <a:t>bno</a:t>
            </a:r>
            <a:r>
              <a:rPr lang="en-US" altLang="ko-KR" dirty="0">
                <a:latin typeface="Comic Sans MS" panose="030F0702030302020204" pitchFamily="66" charset="0"/>
              </a:rPr>
              <a:t>, Pageable paging);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</a:rPr>
              <a:t>Pageable paging = </a:t>
            </a:r>
            <a:r>
              <a:rPr lang="en-US" altLang="ko-KR" dirty="0" err="1">
                <a:latin typeface="Comic Sans MS" panose="030F0702030302020204" pitchFamily="66" charset="0"/>
              </a:rPr>
              <a:t>PageRequest.</a:t>
            </a:r>
            <a:r>
              <a:rPr lang="en-US" altLang="ko-KR" i="1" dirty="0" err="1">
                <a:latin typeface="Comic Sans MS" panose="030F0702030302020204" pitchFamily="66" charset="0"/>
              </a:rPr>
              <a:t>of</a:t>
            </a:r>
            <a:r>
              <a:rPr lang="en-US" altLang="ko-KR" i="1" dirty="0">
                <a:latin typeface="Comic Sans MS" panose="030F0702030302020204" pitchFamily="66" charset="0"/>
              </a:rPr>
              <a:t>(1, 10);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ko-KR" sz="20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altLang="ko-KR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</a:rPr>
              <a:t>List&lt;</a:t>
            </a:r>
            <a:r>
              <a:rPr lang="en-US" altLang="ko-KR" dirty="0" err="1">
                <a:latin typeface="Comic Sans MS" panose="030F0702030302020204" pitchFamily="66" charset="0"/>
              </a:rPr>
              <a:t>BoardVO</a:t>
            </a:r>
            <a:r>
              <a:rPr lang="en-US" altLang="ko-KR" dirty="0">
                <a:latin typeface="Comic Sans MS" panose="030F0702030302020204" pitchFamily="66" charset="0"/>
              </a:rPr>
              <a:t>&gt; </a:t>
            </a:r>
            <a:r>
              <a:rPr lang="en-US" altLang="ko-KR" dirty="0" err="1">
                <a:latin typeface="Comic Sans MS" panose="030F0702030302020204" pitchFamily="66" charset="0"/>
              </a:rPr>
              <a:t>boardList</a:t>
            </a:r>
            <a:r>
              <a:rPr lang="en-US" altLang="ko-KR" dirty="0">
                <a:latin typeface="Comic Sans MS" panose="030F0702030302020204" pitchFamily="66" charset="0"/>
              </a:rPr>
              <a:t> = </a:t>
            </a:r>
            <a:r>
              <a:rPr lang="en-US" altLang="ko-KR" dirty="0" err="1">
                <a:latin typeface="Comic Sans MS" panose="030F0702030302020204" pitchFamily="66" charset="0"/>
              </a:rPr>
              <a:t>boardRepo.findByBnoGreaterThanOrderByBnoDesc</a:t>
            </a:r>
            <a:r>
              <a:rPr lang="en-US" altLang="ko-KR" dirty="0">
                <a:latin typeface="Comic Sans MS" panose="030F0702030302020204" pitchFamily="66" charset="0"/>
              </a:rPr>
              <a:t>(100L, paging);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i="1" dirty="0">
                <a:latin typeface="Comic Sans MS" panose="030F0702030302020204" pitchFamily="66" charset="0"/>
              </a:rPr>
              <a:t>select * from ( select row_.*, </a:t>
            </a:r>
            <a:r>
              <a:rPr lang="en-US" altLang="ko-KR" sz="1600" i="1" dirty="0" err="1">
                <a:latin typeface="Comic Sans MS" panose="030F0702030302020204" pitchFamily="66" charset="0"/>
              </a:rPr>
              <a:t>rownum</a:t>
            </a:r>
            <a:r>
              <a:rPr lang="en-US" altLang="ko-KR" sz="1600" i="1" dirty="0">
                <a:latin typeface="Comic Sans MS" panose="030F0702030302020204" pitchFamily="66" charset="0"/>
              </a:rPr>
              <a:t> </a:t>
            </a:r>
            <a:r>
              <a:rPr lang="en-US" altLang="ko-KR" sz="1600" i="1" dirty="0" err="1">
                <a:latin typeface="Comic Sans MS" panose="030F0702030302020204" pitchFamily="66" charset="0"/>
              </a:rPr>
              <a:t>rownum</a:t>
            </a:r>
            <a:r>
              <a:rPr lang="en-US" altLang="ko-KR" sz="1600" i="1" dirty="0">
                <a:latin typeface="Comic Sans MS" panose="030F0702030302020204" pitchFamily="66" charset="0"/>
              </a:rPr>
              <a:t>_ from  ( select … from </a:t>
            </a:r>
            <a:r>
              <a:rPr lang="en-US" altLang="ko-KR" sz="1600" i="1" dirty="0" err="1">
                <a:latin typeface="Comic Sans MS" panose="030F0702030302020204" pitchFamily="66" charset="0"/>
              </a:rPr>
              <a:t>tbl_boards</a:t>
            </a:r>
            <a:r>
              <a:rPr lang="en-US" altLang="ko-KR" sz="1600" i="1" dirty="0">
                <a:latin typeface="Comic Sans MS" panose="030F0702030302020204" pitchFamily="66" charset="0"/>
              </a:rPr>
              <a:t> boardvo0_ where boardvo0_.bno&gt;? order by boardvo0_.bno desc ) row_ where </a:t>
            </a:r>
            <a:r>
              <a:rPr lang="en-US" altLang="ko-KR" sz="1600" i="1" dirty="0" err="1">
                <a:latin typeface="Comic Sans MS" panose="030F0702030302020204" pitchFamily="66" charset="0"/>
              </a:rPr>
              <a:t>rownum</a:t>
            </a:r>
            <a:r>
              <a:rPr lang="en-US" altLang="ko-KR" sz="1600" i="1" dirty="0">
                <a:latin typeface="Comic Sans MS" panose="030F0702030302020204" pitchFamily="66" charset="0"/>
              </a:rPr>
              <a:t> &lt;= ?) where </a:t>
            </a:r>
            <a:r>
              <a:rPr lang="en-US" altLang="ko-KR" sz="1600" i="1" dirty="0" err="1">
                <a:latin typeface="Comic Sans MS" panose="030F0702030302020204" pitchFamily="66" charset="0"/>
              </a:rPr>
              <a:t>rownum</a:t>
            </a:r>
            <a:r>
              <a:rPr lang="en-US" altLang="ko-KR" sz="1600" i="1" dirty="0">
                <a:latin typeface="Comic Sans MS" panose="030F0702030302020204" pitchFamily="66" charset="0"/>
              </a:rPr>
              <a:t>_ &gt; 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58470-6069-4438-2C21-23A3E7DFA46E}"/>
              </a:ext>
            </a:extLst>
          </p:cNvPr>
          <p:cNvSpPr txBox="1"/>
          <p:nvPr/>
        </p:nvSpPr>
        <p:spPr>
          <a:xfrm>
            <a:off x="5407454" y="4171950"/>
            <a:ext cx="567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MySQL : where bv1_0.bno&gt;? limit ?,?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50320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841" y="4214492"/>
            <a:ext cx="25717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544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Paging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과 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Sort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처리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b="1" dirty="0" err="1">
                <a:latin typeface="Comic Sans MS" panose="030F0702030302020204" pitchFamily="66" charset="0"/>
              </a:rPr>
              <a:t>PageRequest</a:t>
            </a:r>
            <a:r>
              <a:rPr lang="en-US" altLang="ko-KR" sz="2000" b="1" dirty="0">
                <a:latin typeface="Comic Sans MS" panose="030F0702030302020204" pitchFamily="66" charset="0"/>
              </a:rPr>
              <a:t> :</a:t>
            </a:r>
            <a:r>
              <a:rPr lang="ko-KR" altLang="en-US" b="1" dirty="0">
                <a:latin typeface="Comic Sans MS" panose="030F0702030302020204" pitchFamily="66" charset="0"/>
              </a:rPr>
              <a:t>몇 페이지인지</a:t>
            </a:r>
            <a:r>
              <a:rPr lang="en-US" altLang="ko-KR" b="1" dirty="0">
                <a:latin typeface="Comic Sans MS" panose="030F0702030302020204" pitchFamily="66" charset="0"/>
              </a:rPr>
              <a:t>, </a:t>
            </a:r>
            <a:r>
              <a:rPr lang="ko-KR" altLang="en-US" b="1" dirty="0">
                <a:latin typeface="Comic Sans MS" panose="030F0702030302020204" pitchFamily="66" charset="0"/>
              </a:rPr>
              <a:t>한 페이지의 사이즈</a:t>
            </a:r>
            <a:r>
              <a:rPr lang="en-US" altLang="ko-KR" b="1" dirty="0">
                <a:latin typeface="Comic Sans MS" panose="030F0702030302020204" pitchFamily="66" charset="0"/>
              </a:rPr>
              <a:t>, Sorting</a:t>
            </a:r>
            <a:r>
              <a:rPr lang="ko-KR" altLang="en-US" b="1" dirty="0">
                <a:latin typeface="Comic Sans MS" panose="030F0702030302020204" pitchFamily="66" charset="0"/>
              </a:rPr>
              <a:t>방법</a:t>
            </a:r>
            <a:r>
              <a:rPr lang="en-US" altLang="ko-KR" b="1" dirty="0">
                <a:latin typeface="Comic Sans MS" panose="030F0702030302020204" pitchFamily="66" charset="0"/>
              </a:rPr>
              <a:t>(option)</a:t>
            </a:r>
            <a:r>
              <a:rPr lang="ko-KR" altLang="en-US" b="1" dirty="0">
                <a:latin typeface="Comic Sans MS" panose="030F0702030302020204" pitchFamily="66" charset="0"/>
              </a:rPr>
              <a:t>를 가진다</a:t>
            </a:r>
            <a:r>
              <a:rPr lang="en-US" altLang="ko-KR" b="1" dirty="0">
                <a:latin typeface="Comic Sans MS" panose="030F0702030302020204" pitchFamily="66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public List&lt;</a:t>
            </a:r>
            <a:r>
              <a:rPr lang="en-US" altLang="ko-KR" sz="16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BoardVO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&gt; </a:t>
            </a:r>
            <a:r>
              <a:rPr lang="en-US" altLang="ko-KR" sz="16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findAll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(Pageable paging);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Pageable paging = </a:t>
            </a:r>
            <a:r>
              <a:rPr lang="en-US" altLang="ko-KR" sz="16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PageRequest.</a:t>
            </a:r>
            <a:r>
              <a:rPr lang="en-US" altLang="ko-KR" sz="1600" i="1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of</a:t>
            </a:r>
            <a:r>
              <a:rPr lang="en-US" altLang="ko-KR" sz="1600" i="1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(0, 2, Sort.by("</a:t>
            </a:r>
            <a:r>
              <a:rPr lang="en-US" altLang="ko-KR" sz="1600" i="1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bno</a:t>
            </a:r>
            <a:r>
              <a:rPr lang="en-US" altLang="ko-KR" sz="1600" i="1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").ascending());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Comic Sans MS" panose="030F0702030302020204" pitchFamily="66" charset="0"/>
              </a:rPr>
              <a:t>Pageable paging = </a:t>
            </a:r>
            <a:r>
              <a:rPr lang="en-US" altLang="ko-KR" sz="1600" dirty="0" err="1">
                <a:latin typeface="Comic Sans MS" panose="030F0702030302020204" pitchFamily="66" charset="0"/>
              </a:rPr>
              <a:t>PageRequest.</a:t>
            </a:r>
            <a:r>
              <a:rPr lang="en-US" altLang="ko-KR" sz="1600" i="1" dirty="0" err="1">
                <a:latin typeface="Comic Sans MS" panose="030F0702030302020204" pitchFamily="66" charset="0"/>
              </a:rPr>
              <a:t>of</a:t>
            </a:r>
            <a:r>
              <a:rPr lang="en-US" altLang="ko-KR" sz="1600" i="1" dirty="0">
                <a:latin typeface="Comic Sans MS" panose="030F0702030302020204" pitchFamily="66" charset="0"/>
              </a:rPr>
              <a:t>(0, 2, </a:t>
            </a:r>
            <a:r>
              <a:rPr lang="en-US" altLang="ko-KR" sz="1600" i="1" dirty="0" err="1">
                <a:latin typeface="Comic Sans MS" panose="030F0702030302020204" pitchFamily="66" charset="0"/>
              </a:rPr>
              <a:t>Sort.Direction.DESC</a:t>
            </a:r>
            <a:r>
              <a:rPr lang="en-US" altLang="ko-KR" sz="1600" i="1" dirty="0">
                <a:latin typeface="Comic Sans MS" panose="030F0702030302020204" pitchFamily="66" charset="0"/>
              </a:rPr>
              <a:t>, "</a:t>
            </a:r>
            <a:r>
              <a:rPr lang="en-US" altLang="ko-KR" sz="1600" i="1" dirty="0" err="1">
                <a:latin typeface="Comic Sans MS" panose="030F0702030302020204" pitchFamily="66" charset="0"/>
              </a:rPr>
              <a:t>bno</a:t>
            </a:r>
            <a:r>
              <a:rPr lang="en-US" altLang="ko-KR" sz="1600" i="1" dirty="0">
                <a:latin typeface="Comic Sans MS" panose="030F0702030302020204" pitchFamily="66" charset="0"/>
              </a:rPr>
              <a:t>");</a:t>
            </a:r>
            <a:endParaRPr lang="en-US" altLang="ko-KR" sz="1600" i="1" dirty="0">
              <a:latin typeface="Comic Sans MS" panose="030F0702030302020204" pitchFamily="66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List&lt;</a:t>
            </a:r>
            <a:r>
              <a:rPr lang="en-US" altLang="ko-KR" sz="16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BoardVO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&gt; </a:t>
            </a:r>
            <a:r>
              <a:rPr lang="en-US" altLang="ko-KR" sz="16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boardList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 = (List&lt;</a:t>
            </a:r>
            <a:r>
              <a:rPr lang="en-US" altLang="ko-KR" sz="16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BoardVO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&gt;) </a:t>
            </a:r>
            <a:r>
              <a:rPr lang="en-US" altLang="ko-KR" sz="16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boardRepo.findAll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( paging);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708666"/>
              </p:ext>
            </p:extLst>
          </p:nvPr>
        </p:nvGraphicFramePr>
        <p:xfrm>
          <a:off x="1112409" y="4071689"/>
          <a:ext cx="6535712" cy="2375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5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734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PageRequest.of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(int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page,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size)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PageRequest.of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(int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page,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size,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Sort)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PageRequest.of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(int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page,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size,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Sort.Direction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direction,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400" b="0" dirty="0">
                          <a:latin typeface="Comic Sans MS" panose="030F0702030302020204" pitchFamily="66" charset="0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..props)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Comic Sans MS" panose="030F0702030302020204" pitchFamily="66" charset="0"/>
                        </a:rPr>
                        <a:t>  page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출력할 페이지 </a:t>
                      </a:r>
                      <a:r>
                        <a:rPr lang="en-US" altLang="ko-KR" sz="1200" b="0" dirty="0">
                          <a:latin typeface="Comic Sans MS" panose="030F0702030302020204" pitchFamily="66" charset="0"/>
                        </a:rPr>
                        <a:t>int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값</a:t>
                      </a:r>
                      <a:br>
                        <a:rPr lang="ko-KR" altLang="en-US" sz="1200" b="0" dirty="0">
                          <a:latin typeface="Comic Sans MS" panose="030F0702030302020204" pitchFamily="66" charset="0"/>
                        </a:rPr>
                      </a:br>
                      <a:r>
                        <a:rPr lang="ko-KR" altLang="en-US" sz="1200" b="0" dirty="0">
                          <a:latin typeface="Comic Sans MS" panose="030F0702030302020204" pitchFamily="66" charset="0"/>
                        </a:rPr>
                        <a:t>  </a:t>
                      </a:r>
                      <a:r>
                        <a:rPr lang="en-US" altLang="ko-KR" sz="1200" b="0" dirty="0">
                          <a:latin typeface="Comic Sans MS" panose="030F0702030302020204" pitchFamily="66" charset="0"/>
                        </a:rPr>
                        <a:t>size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페이지당 출력할 데이터 개수</a:t>
                      </a:r>
                      <a:br>
                        <a:rPr lang="ko-KR" altLang="en-US" sz="1200" b="0" dirty="0">
                          <a:latin typeface="Comic Sans MS" panose="030F0702030302020204" pitchFamily="66" charset="0"/>
                        </a:rPr>
                      </a:br>
                      <a:r>
                        <a:rPr lang="ko-KR" altLang="en-US" sz="1200" b="0" dirty="0">
                          <a:latin typeface="Comic Sans MS" panose="030F0702030302020204" pitchFamily="66" charset="0"/>
                        </a:rPr>
                        <a:t>  </a:t>
                      </a:r>
                      <a:r>
                        <a:rPr lang="en-US" altLang="ko-KR" sz="1200" b="0" dirty="0">
                          <a:latin typeface="Comic Sans MS" panose="030F0702030302020204" pitchFamily="66" charset="0"/>
                        </a:rPr>
                        <a:t>direction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- </a:t>
                      </a:r>
                      <a:r>
                        <a:rPr lang="en-US" altLang="ko-KR" sz="1200" b="0" dirty="0">
                          <a:latin typeface="Comic Sans MS" panose="030F0702030302020204" pitchFamily="66" charset="0"/>
                        </a:rPr>
                        <a:t>ASC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ko-KR" sz="1200" b="0" dirty="0">
                          <a:latin typeface="Comic Sans MS" panose="030F0702030302020204" pitchFamily="66" charset="0"/>
                        </a:rPr>
                        <a:t>DESC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오름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내림차순 지정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)</a:t>
                      </a:r>
                      <a:br>
                        <a:rPr lang="ko-KR" altLang="en-US" sz="1200" b="0" dirty="0">
                          <a:latin typeface="Comic Sans MS" panose="030F0702030302020204" pitchFamily="66" charset="0"/>
                        </a:rPr>
                      </a:br>
                      <a:r>
                        <a:rPr lang="ko-KR" altLang="en-US" sz="1200" b="0" dirty="0">
                          <a:latin typeface="Comic Sans MS" panose="030F0702030302020204" pitchFamily="66" charset="0"/>
                        </a:rPr>
                        <a:t>  </a:t>
                      </a:r>
                      <a:r>
                        <a:rPr lang="en-US" altLang="ko-KR" sz="1200" b="0" dirty="0">
                          <a:latin typeface="Comic Sans MS" panose="030F0702030302020204" pitchFamily="66" charset="0"/>
                        </a:rPr>
                        <a:t>props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정렬시킬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속성명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속성명들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Comic Sans MS" panose="030F0702030302020204" pitchFamily="66" charset="0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Comic Sans MS" panose="030F0702030302020204" pitchFamily="66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0" marR="0" marT="44450" marB="698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117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616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Page&lt;T&gt;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타입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SpringMVC</a:t>
            </a:r>
            <a:r>
              <a:rPr lang="ko-KR" altLang="en-US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와 연동할 때 편리하다</a:t>
            </a:r>
            <a:r>
              <a:rPr lang="en-US" altLang="ko-KR" sz="20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public Page&lt;</a:t>
            </a:r>
            <a:r>
              <a:rPr lang="en-US" altLang="ko-KR" sz="20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BoardVO</a:t>
            </a:r>
            <a:r>
              <a:rPr lang="en-US" altLang="ko-KR" sz="20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&gt; </a:t>
            </a:r>
            <a:r>
              <a:rPr lang="en-US" altLang="ko-KR" sz="20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findByBnoGreaterThan</a:t>
            </a:r>
            <a:r>
              <a:rPr lang="en-US" altLang="ko-KR" sz="20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(Long </a:t>
            </a:r>
            <a:r>
              <a:rPr lang="en-US" altLang="ko-KR" sz="2000" dirty="0" err="1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bno</a:t>
            </a:r>
            <a:r>
              <a:rPr lang="en-US" altLang="ko-KR" sz="20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, Pageable paging); </a:t>
            </a: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Comic Sans MS" panose="030F0702030302020204" pitchFamily="66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Comic Sans MS" panose="030F0702030302020204" pitchFamily="66" charset="0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DEA21-59EB-A78C-90F9-3C1AB5B04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45" y="2960945"/>
            <a:ext cx="8954750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52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4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b="1" dirty="0">
                <a:latin typeface="Comic Sans MS" panose="030F0702030302020204" pitchFamily="66" charset="0"/>
              </a:rPr>
              <a:t>JPA </a:t>
            </a:r>
            <a:r>
              <a:rPr lang="ko-KR" altLang="en-US" b="1" dirty="0">
                <a:latin typeface="Comic Sans MS" panose="030F0702030302020204" pitchFamily="66" charset="0"/>
              </a:rPr>
              <a:t>쿼리작성 </a:t>
            </a:r>
            <a:r>
              <a:rPr lang="en-US" altLang="ko-KR" b="1" dirty="0">
                <a:latin typeface="Comic Sans MS" panose="030F0702030302020204" pitchFamily="66" charset="0"/>
              </a:rPr>
              <a:t>- </a:t>
            </a:r>
            <a:r>
              <a:rPr lang="en-US" altLang="ko-KR" dirty="0">
                <a:solidFill>
                  <a:srgbClr val="FF00FF"/>
                </a:solidFill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JPQL(JPA Query Language) </a:t>
            </a:r>
            <a:r>
              <a:rPr lang="en-US" altLang="ko-KR" b="1" dirty="0">
                <a:latin typeface="Comic Sans MS" panose="030F0702030302020204" pitchFamily="66" charset="0"/>
              </a:rPr>
              <a:t>@Query</a:t>
            </a:r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복잡한 구조 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ko-KR" altLang="en-US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각종 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join, </a:t>
            </a:r>
            <a:r>
              <a:rPr lang="ko-KR" altLang="en-US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여러 조건문 등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) </a:t>
            </a:r>
            <a:r>
              <a:rPr lang="ko-KR" altLang="en-US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을 가질 경우 자동 생성되는 쿼리 메서드 한계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@Query</a:t>
            </a:r>
            <a:r>
              <a:rPr lang="ko-KR" altLang="en-US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을 사용하면 각종 요청에 대처 가능 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ko-KR" altLang="en-US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 실제 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DB</a:t>
            </a:r>
            <a:r>
              <a:rPr lang="ko-KR" altLang="en-US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종속적 쿼리는 아니지만 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SQL</a:t>
            </a:r>
            <a:r>
              <a:rPr lang="ko-KR" altLang="en-US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문과 비슷함 </a:t>
            </a:r>
            <a:r>
              <a:rPr lang="en-US" altLang="ko-KR" sz="1600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92FDE8-4133-ABBE-A48B-E5E6316DC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02" y="2601571"/>
            <a:ext cx="9319934" cy="415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0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746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>
                <a:latin typeface="Comic Sans MS" panose="030F0702030302020204" pitchFamily="66" charset="0"/>
              </a:rPr>
              <a:t>Querydsl</a:t>
            </a:r>
            <a:r>
              <a:rPr lang="en-US" altLang="ko-KR" sz="2400" b="1" dirty="0">
                <a:latin typeface="Comic Sans MS" panose="030F0702030302020204" pitchFamily="66" charset="0"/>
              </a:rPr>
              <a:t> ( Domain Specific Language )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</a:rPr>
              <a:t>Qdomain</a:t>
            </a:r>
            <a:r>
              <a:rPr lang="ko-KR" altLang="en-US" sz="2000" dirty="0">
                <a:latin typeface="Comic Sans MS" panose="030F0702030302020204" pitchFamily="66" charset="0"/>
              </a:rPr>
              <a:t>이라고 부르는 자바 코드를 생성</a:t>
            </a:r>
            <a:r>
              <a:rPr lang="en-US" altLang="ko-KR" sz="2000" dirty="0">
                <a:latin typeface="Comic Sans MS" panose="030F0702030302020204" pitchFamily="66" charset="0"/>
              </a:rPr>
              <a:t>(generate) </a:t>
            </a:r>
            <a:r>
              <a:rPr lang="ko-KR" altLang="en-US" sz="2000" dirty="0">
                <a:latin typeface="Comic Sans MS" panose="030F0702030302020204" pitchFamily="66" charset="0"/>
              </a:rPr>
              <a:t>하는 플러그인</a:t>
            </a:r>
            <a:endParaRPr lang="en-US" altLang="ko-KR" sz="2000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</a:rPr>
              <a:t>Qdomain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</a:rPr>
              <a:t>에는 실제 도메인 객체의 모든 필드들에 대해서 사용가능한 모든 </a:t>
            </a:r>
            <a:r>
              <a:rPr lang="en-US" altLang="ko-KR" sz="2000" dirty="0" err="1">
                <a:latin typeface="Comic Sans MS" panose="030F0702030302020204" pitchFamily="66" charset="0"/>
              </a:rPr>
              <a:t>Operatoin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</a:rPr>
              <a:t>을 호출할 수 있는 메서드들이 정의 되어 있다</a:t>
            </a:r>
            <a:r>
              <a:rPr lang="en-US" altLang="ko-KR" sz="2000" dirty="0">
                <a:latin typeface="Comic Sans MS" panose="030F0702030302020204" pitchFamily="66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</a:rPr>
              <a:t>JPA</a:t>
            </a:r>
            <a:r>
              <a:rPr lang="ko-KR" altLang="en-US" sz="2000" dirty="0">
                <a:latin typeface="Comic Sans MS" panose="030F0702030302020204" pitchFamily="66" charset="0"/>
              </a:rPr>
              <a:t>를 처리기 위해 </a:t>
            </a:r>
            <a:r>
              <a:rPr lang="en-US" altLang="ko-KR" sz="2000" dirty="0">
                <a:latin typeface="Comic Sans MS" panose="030F0702030302020204" pitchFamily="66" charset="0"/>
              </a:rPr>
              <a:t>Entity class </a:t>
            </a:r>
            <a:r>
              <a:rPr lang="ko-KR" altLang="en-US" sz="2000" dirty="0">
                <a:latin typeface="Comic Sans MS" panose="030F0702030302020204" pitchFamily="66" charset="0"/>
              </a:rPr>
              <a:t>생성하는 방식을 이용한다</a:t>
            </a:r>
            <a:r>
              <a:rPr lang="en-US" altLang="ko-KR" sz="2000" dirty="0">
                <a:latin typeface="Comic Sans MS" panose="030F0702030302020204" pitchFamily="66" charset="0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동적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 Query</a:t>
            </a: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생성</a:t>
            </a:r>
            <a:r>
              <a:rPr lang="ko-KR" altLang="en-US" sz="2000" dirty="0">
                <a:latin typeface="Comic Sans MS" panose="030F0702030302020204" pitchFamily="66" charset="0"/>
              </a:rPr>
              <a:t>시 이 </a:t>
            </a:r>
            <a:r>
              <a:rPr lang="en-US" altLang="ko-KR" sz="2000" dirty="0">
                <a:latin typeface="Comic Sans MS" panose="030F0702030302020204" pitchFamily="66" charset="0"/>
              </a:rPr>
              <a:t>“</a:t>
            </a:r>
            <a:r>
              <a:rPr lang="en-US" altLang="ko-KR" sz="2000" dirty="0" err="1">
                <a:latin typeface="Comic Sans MS" panose="030F0702030302020204" pitchFamily="66" charset="0"/>
              </a:rPr>
              <a:t>Qdomain</a:t>
            </a:r>
            <a:r>
              <a:rPr lang="en-US" altLang="ko-KR" sz="2000" dirty="0">
                <a:latin typeface="Comic Sans MS" panose="030F0702030302020204" pitchFamily="66" charset="0"/>
              </a:rPr>
              <a:t>”</a:t>
            </a:r>
            <a:r>
              <a:rPr lang="ko-KR" altLang="en-US" sz="2000" dirty="0">
                <a:latin typeface="Comic Sans MS" panose="030F0702030302020204" pitchFamily="66" charset="0"/>
              </a:rPr>
              <a:t>를 이용하므로 반드시 이를 생성하는 방법이 있어야 한다</a:t>
            </a:r>
            <a:r>
              <a:rPr lang="en-US" altLang="ko-KR" sz="2000" dirty="0">
                <a:latin typeface="Comic Sans MS" panose="030F0702030302020204" pitchFamily="66" charset="0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</a:rPr>
              <a:t>라이브러리를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</a:rPr>
              <a:t>준비한다</a:t>
            </a:r>
            <a:r>
              <a:rPr lang="en-US" altLang="ko-KR" sz="2000" dirty="0">
                <a:latin typeface="Comic Sans MS" panose="030F0702030302020204" pitchFamily="66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</a:rPr>
              <a:t>생성기를 </a:t>
            </a:r>
            <a:r>
              <a:rPr lang="en-US" altLang="ko-KR" sz="2000" dirty="0">
                <a:latin typeface="Comic Sans MS" panose="030F0702030302020204" pitchFamily="66" charset="0"/>
              </a:rPr>
              <a:t>plugin</a:t>
            </a:r>
            <a:r>
              <a:rPr lang="ko-KR" altLang="en-US" sz="2000" dirty="0">
                <a:latin typeface="Comic Sans MS" panose="030F0702030302020204" pitchFamily="66" charset="0"/>
              </a:rPr>
              <a:t>으로 등록한다 </a:t>
            </a:r>
            <a:r>
              <a:rPr lang="en-US" altLang="ko-KR" sz="2000" dirty="0">
                <a:latin typeface="Comic Sans MS" panose="030F0702030302020204" pitchFamily="66" charset="0"/>
              </a:rPr>
              <a:t>(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3</a:t>
            </a:r>
            <a:r>
              <a:rPr lang="ko-KR" altLang="en-US" sz="20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버젼은</a:t>
            </a:r>
            <a:r>
              <a:rPr lang="ko-KR" alt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 불필요</a:t>
            </a:r>
            <a:r>
              <a:rPr lang="en-US" altLang="ko-KR" sz="2000" dirty="0">
                <a:latin typeface="Comic Sans MS" panose="030F0702030302020204" pitchFamily="66" charset="0"/>
              </a:rPr>
              <a:t>) .  </a:t>
            </a:r>
            <a:r>
              <a:rPr lang="en-US" altLang="ko-KR" sz="2000" dirty="0" err="1">
                <a:latin typeface="Comic Sans MS" panose="030F0702030302020204" pitchFamily="66" charset="0"/>
              </a:rPr>
              <a:t>BoardVO</a:t>
            </a:r>
            <a:r>
              <a:rPr lang="ko-KR" altLang="en-US" sz="2000" dirty="0">
                <a:latin typeface="Comic Sans MS" panose="030F0702030302020204" pitchFamily="66" charset="0"/>
              </a:rPr>
              <a:t>가 </a:t>
            </a:r>
            <a:r>
              <a:rPr lang="en-US" altLang="ko-KR" sz="2000" dirty="0" err="1">
                <a:latin typeface="Comic Sans MS" panose="030F0702030302020204" pitchFamily="66" charset="0"/>
              </a:rPr>
              <a:t>QBoardVO</a:t>
            </a:r>
            <a:r>
              <a:rPr lang="ko-KR" altLang="en-US" sz="2000" dirty="0">
                <a:latin typeface="Comic Sans MS" panose="030F0702030302020204" pitchFamily="66" charset="0"/>
              </a:rPr>
              <a:t>클래스로 자동 생성된다</a:t>
            </a:r>
            <a:r>
              <a:rPr lang="en-US" altLang="ko-KR" sz="2000" dirty="0"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520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>
                <a:latin typeface="Comic Sans MS" panose="030F0702030302020204" pitchFamily="66" charset="0"/>
              </a:rPr>
              <a:t>Querydsl</a:t>
            </a:r>
            <a:r>
              <a:rPr lang="en-US" altLang="ko-KR" sz="2400" b="1" dirty="0">
                <a:latin typeface="Comic Sans MS" panose="030F0702030302020204" pitchFamily="66" charset="0"/>
              </a:rPr>
              <a:t> ( Domain Specific Language )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준비</a:t>
            </a:r>
            <a:endParaRPr lang="en-US" altLang="ko-KR" sz="20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sz="1800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com.querydsl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FF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querydsl</a:t>
            </a:r>
            <a:r>
              <a:rPr lang="en-US" altLang="ko-KR" dirty="0">
                <a:solidFill>
                  <a:srgbClr val="FF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-apt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&gt;5.0.0&lt;/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classifier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jakarta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classifier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scope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&gt;provided&lt;/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scope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sz="1800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sz="1800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com.querydsl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FF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querydsl-jpa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&gt;5.0.0&lt;/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classifier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jakarta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classifier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sz="1800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71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099937" y="105748"/>
            <a:ext cx="40767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맑은 고딕" panose="020B0503020000020004" pitchFamily="50" charset="-127"/>
              </a:rPr>
              <a:t>Spring</a:t>
            </a:r>
            <a:r>
              <a:rPr lang="ko-KR" altLang="en-US" sz="2400" dirty="0">
                <a:latin typeface="Comic Sans MS" panose="030F0702030302020204" pitchFamily="66" charset="0"/>
                <a:ea typeface="맑은 고딕" panose="020B0503020000020004" pitchFamily="50" charset="-127"/>
              </a:rPr>
              <a:t>이란</a:t>
            </a:r>
            <a:r>
              <a:rPr lang="en-US" altLang="ko-KR" sz="2400" dirty="0">
                <a:latin typeface="Comic Sans MS" panose="030F0702030302020204" pitchFamily="66" charset="0"/>
                <a:ea typeface="맑은 고딕" panose="020B0503020000020004" pitchFamily="50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JAVA</a:t>
            </a: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플랫폼을 위한 </a:t>
            </a: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Open Source </a:t>
            </a: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애플리케이션 프레임워크이다</a:t>
            </a: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Comic Sans MS" panose="030F0702030302020204" pitchFamily="66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오픈 소스 경량급 엔터프라이즈 애플리케이션 프레임워크이다</a:t>
            </a: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Comic Sans MS" panose="030F0702030302020204" pitchFamily="66" charset="0"/>
              <a:ea typeface="맑은 고딕" panose="020B0503020000020004" pitchFamily="50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POJO (Plain Old Java Object) </a:t>
            </a: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방식의 프레임워크이다</a:t>
            </a: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대한민국 전자정부 표준 프레임워크의 기반 기술이다</a:t>
            </a: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  <a:ea typeface="맑은 고딕" panose="020B0503020000020004" pitchFamily="50" charset="-127"/>
              </a:rPr>
              <a:t>Ioc</a:t>
            </a: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컨테이너를 가진다</a:t>
            </a: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DI</a:t>
            </a: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를 지원한다</a:t>
            </a: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AOP</a:t>
            </a:r>
            <a:r>
              <a:rPr lang="ko-KR" altLang="en-US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를 지원한다</a:t>
            </a:r>
            <a:r>
              <a:rPr lang="en-US" altLang="ko-KR" sz="2000" dirty="0">
                <a:latin typeface="Comic Sans MS" panose="030F0702030302020204" pitchFamily="66" charset="0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293878-A93E-44CC-2BD6-44169AAE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93" y="4195800"/>
            <a:ext cx="5001323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3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>
                <a:latin typeface="Comic Sans MS" panose="030F0702030302020204" pitchFamily="66" charset="0"/>
              </a:rPr>
              <a:t>Querydsl</a:t>
            </a:r>
            <a:r>
              <a:rPr lang="en-US" altLang="ko-KR" sz="2400" b="1" dirty="0">
                <a:latin typeface="Comic Sans MS" panose="030F0702030302020204" pitchFamily="66" charset="0"/>
              </a:rPr>
              <a:t> ( Domain Specific Language )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plugin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설정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1"/>
            <a:r>
              <a:rPr lang="en-US" altLang="ko-KR" dirty="0">
                <a:latin typeface="Comic Sans MS" panose="030F0702030302020204" pitchFamily="66" charset="0"/>
              </a:rPr>
              <a:t>&lt;plugin&gt;</a:t>
            </a:r>
          </a:p>
          <a:p>
            <a:pPr lvl="2"/>
            <a:r>
              <a:rPr lang="en-US" altLang="ko-KR" dirty="0">
                <a:latin typeface="Comic Sans MS" panose="030F0702030302020204" pitchFamily="66" charset="0"/>
              </a:rPr>
              <a:t>&lt;</a:t>
            </a:r>
            <a:r>
              <a:rPr lang="en-US" altLang="ko-KR" dirty="0" err="1">
                <a:latin typeface="Comic Sans MS" panose="030F0702030302020204" pitchFamily="66" charset="0"/>
              </a:rPr>
              <a:t>groupId</a:t>
            </a:r>
            <a:r>
              <a:rPr lang="en-US" altLang="ko-KR" dirty="0">
                <a:latin typeface="Comic Sans MS" panose="030F0702030302020204" pitchFamily="66" charset="0"/>
              </a:rPr>
              <a:t>&gt;</a:t>
            </a:r>
            <a:r>
              <a:rPr lang="en-US" altLang="ko-KR" dirty="0" err="1">
                <a:latin typeface="Comic Sans MS" panose="030F0702030302020204" pitchFamily="66" charset="0"/>
              </a:rPr>
              <a:t>com.mysema.maven</a:t>
            </a:r>
            <a:r>
              <a:rPr lang="en-US" altLang="ko-KR" dirty="0">
                <a:latin typeface="Comic Sans MS" panose="030F0702030302020204" pitchFamily="66" charset="0"/>
              </a:rPr>
              <a:t>&lt;/</a:t>
            </a:r>
            <a:r>
              <a:rPr lang="en-US" altLang="ko-KR" dirty="0" err="1">
                <a:latin typeface="Comic Sans MS" panose="030F0702030302020204" pitchFamily="66" charset="0"/>
              </a:rPr>
              <a:t>groupId</a:t>
            </a:r>
            <a:r>
              <a:rPr lang="en-US" altLang="ko-KR" dirty="0">
                <a:latin typeface="Comic Sans MS" panose="030F0702030302020204" pitchFamily="66" charset="0"/>
              </a:rPr>
              <a:t>&gt;</a:t>
            </a:r>
          </a:p>
          <a:p>
            <a:pPr lvl="2"/>
            <a:r>
              <a:rPr lang="en-US" altLang="ko-KR" dirty="0">
                <a:latin typeface="Comic Sans MS" panose="030F0702030302020204" pitchFamily="66" charset="0"/>
              </a:rPr>
              <a:t>&lt;</a:t>
            </a:r>
            <a:r>
              <a:rPr lang="en-US" altLang="ko-KR" dirty="0" err="1">
                <a:latin typeface="Comic Sans MS" panose="030F0702030302020204" pitchFamily="66" charset="0"/>
              </a:rPr>
              <a:t>artifactId</a:t>
            </a:r>
            <a:r>
              <a:rPr lang="en-US" altLang="ko-KR" dirty="0">
                <a:latin typeface="Comic Sans MS" panose="030F0702030302020204" pitchFamily="66" charset="0"/>
              </a:rPr>
              <a:t>&gt;apt-maven-plugin&lt;/</a:t>
            </a:r>
            <a:r>
              <a:rPr lang="en-US" altLang="ko-KR" dirty="0" err="1">
                <a:latin typeface="Comic Sans MS" panose="030F0702030302020204" pitchFamily="66" charset="0"/>
              </a:rPr>
              <a:t>artifactId</a:t>
            </a:r>
            <a:r>
              <a:rPr lang="en-US" altLang="ko-KR" dirty="0">
                <a:latin typeface="Comic Sans MS" panose="030F0702030302020204" pitchFamily="66" charset="0"/>
              </a:rPr>
              <a:t>&gt;</a:t>
            </a:r>
          </a:p>
          <a:p>
            <a:pPr lvl="2"/>
            <a:r>
              <a:rPr lang="en-US" altLang="ko-KR" dirty="0">
                <a:latin typeface="Comic Sans MS" panose="030F0702030302020204" pitchFamily="66" charset="0"/>
              </a:rPr>
              <a:t>&lt;version&gt;1.1.3&lt;/version&gt;</a:t>
            </a:r>
          </a:p>
          <a:p>
            <a:pPr lvl="2"/>
            <a:r>
              <a:rPr lang="en-US" altLang="ko-KR" dirty="0">
                <a:latin typeface="Comic Sans MS" panose="030F0702030302020204" pitchFamily="66" charset="0"/>
              </a:rPr>
              <a:t>&lt;executions&gt;</a:t>
            </a:r>
          </a:p>
          <a:p>
            <a:pPr lvl="3"/>
            <a:r>
              <a:rPr lang="en-US" altLang="ko-KR" dirty="0">
                <a:latin typeface="Comic Sans MS" panose="030F0702030302020204" pitchFamily="66" charset="0"/>
              </a:rPr>
              <a:t>&lt;execution&gt;</a:t>
            </a:r>
          </a:p>
          <a:p>
            <a:pPr lvl="4"/>
            <a:r>
              <a:rPr lang="en-US" altLang="ko-KR" dirty="0">
                <a:latin typeface="Comic Sans MS" panose="030F0702030302020204" pitchFamily="66" charset="0"/>
              </a:rPr>
              <a:t>&lt;goals&gt;</a:t>
            </a:r>
          </a:p>
          <a:p>
            <a:pPr lvl="4"/>
            <a:r>
              <a:rPr lang="en-US" altLang="ko-KR" dirty="0">
                <a:latin typeface="Comic Sans MS" panose="030F0702030302020204" pitchFamily="66" charset="0"/>
              </a:rPr>
              <a:t>  &lt;goal&gt;process&lt;/goal&gt;</a:t>
            </a:r>
          </a:p>
          <a:p>
            <a:pPr lvl="4"/>
            <a:r>
              <a:rPr lang="en-US" altLang="ko-KR" dirty="0">
                <a:latin typeface="Comic Sans MS" panose="030F0702030302020204" pitchFamily="66" charset="0"/>
              </a:rPr>
              <a:t>&lt;/goals&gt;</a:t>
            </a:r>
          </a:p>
          <a:p>
            <a:pPr lvl="4"/>
            <a:r>
              <a:rPr lang="en-US" altLang="ko-KR" dirty="0">
                <a:latin typeface="Comic Sans MS" panose="030F0702030302020204" pitchFamily="66" charset="0"/>
              </a:rPr>
              <a:t>&lt;configuration&gt;</a:t>
            </a:r>
          </a:p>
          <a:p>
            <a:pPr lvl="4"/>
            <a:r>
              <a:rPr lang="en-US" altLang="ko-KR" dirty="0">
                <a:latin typeface="Comic Sans MS" panose="030F0702030302020204" pitchFamily="66" charset="0"/>
              </a:rPr>
              <a:t>	&lt;</a:t>
            </a:r>
            <a:r>
              <a:rPr lang="en-US" altLang="ko-KR" dirty="0" err="1">
                <a:latin typeface="Comic Sans MS" panose="030F0702030302020204" pitchFamily="66" charset="0"/>
              </a:rPr>
              <a:t>outputDirectory</a:t>
            </a:r>
            <a:r>
              <a:rPr lang="en-US" altLang="ko-KR" dirty="0">
                <a:latin typeface="Comic Sans MS" panose="030F0702030302020204" pitchFamily="66" charset="0"/>
              </a:rPr>
              <a:t>&gt;</a:t>
            </a:r>
            <a:r>
              <a:rPr lang="en-US" altLang="ko-KR" b="1" dirty="0">
                <a:solidFill>
                  <a:srgbClr val="C00000"/>
                </a:solidFill>
                <a:latin typeface="Comic Sans MS" panose="030F0702030302020204" pitchFamily="66" charset="0"/>
              </a:rPr>
              <a:t>target/generated-sources/java</a:t>
            </a:r>
            <a:r>
              <a:rPr lang="en-US" altLang="ko-KR" dirty="0">
                <a:latin typeface="Comic Sans MS" panose="030F0702030302020204" pitchFamily="66" charset="0"/>
              </a:rPr>
              <a:t>&lt;/</a:t>
            </a:r>
            <a:r>
              <a:rPr lang="en-US" altLang="ko-KR" dirty="0" err="1">
                <a:latin typeface="Comic Sans MS" panose="030F0702030302020204" pitchFamily="66" charset="0"/>
              </a:rPr>
              <a:t>outputDirectory</a:t>
            </a:r>
            <a:r>
              <a:rPr lang="en-US" altLang="ko-KR" dirty="0">
                <a:latin typeface="Comic Sans MS" panose="030F0702030302020204" pitchFamily="66" charset="0"/>
              </a:rPr>
              <a:t>&gt;</a:t>
            </a:r>
          </a:p>
          <a:p>
            <a:pPr lvl="4"/>
            <a:r>
              <a:rPr lang="en-US" altLang="ko-KR" dirty="0">
                <a:latin typeface="Comic Sans MS" panose="030F0702030302020204" pitchFamily="66" charset="0"/>
              </a:rPr>
              <a:t>	&lt;processor&gt;</a:t>
            </a:r>
            <a:r>
              <a:rPr lang="en-US" altLang="ko-KR" dirty="0" err="1">
                <a:solidFill>
                  <a:srgbClr val="C00000"/>
                </a:solidFill>
                <a:latin typeface="Comic Sans MS" panose="030F0702030302020204" pitchFamily="66" charset="0"/>
              </a:rPr>
              <a:t>com.querydsl.apt.jpa.JPAAnnotationProcessor</a:t>
            </a:r>
            <a:r>
              <a:rPr lang="en-US" altLang="ko-KR" dirty="0">
                <a:latin typeface="Comic Sans MS" panose="030F0702030302020204" pitchFamily="66" charset="0"/>
              </a:rPr>
              <a:t>&lt;/processor&gt;</a:t>
            </a:r>
          </a:p>
          <a:p>
            <a:pPr lvl="4"/>
            <a:r>
              <a:rPr lang="en-US" altLang="ko-KR" dirty="0">
                <a:latin typeface="Comic Sans MS" panose="030F0702030302020204" pitchFamily="66" charset="0"/>
              </a:rPr>
              <a:t>&lt;/configuration&gt;</a:t>
            </a:r>
          </a:p>
          <a:p>
            <a:pPr lvl="3"/>
            <a:r>
              <a:rPr lang="en-US" altLang="ko-KR" dirty="0">
                <a:latin typeface="Comic Sans MS" panose="030F0702030302020204" pitchFamily="66" charset="0"/>
              </a:rPr>
              <a:t>&lt;/execution&gt;</a:t>
            </a:r>
          </a:p>
          <a:p>
            <a:pPr lvl="2"/>
            <a:r>
              <a:rPr lang="en-US" altLang="ko-KR" dirty="0">
                <a:latin typeface="Comic Sans MS" panose="030F0702030302020204" pitchFamily="66" charset="0"/>
              </a:rPr>
              <a:t>&lt;/executions&gt;</a:t>
            </a:r>
          </a:p>
          <a:p>
            <a:pPr lvl="1"/>
            <a:r>
              <a:rPr lang="en-US" altLang="ko-KR" dirty="0">
                <a:latin typeface="Comic Sans MS" panose="030F0702030302020204" pitchFamily="66" charset="0"/>
              </a:rPr>
              <a:t>&lt;/plugin&gt;</a:t>
            </a:r>
            <a:endParaRPr lang="en-US" altLang="ko-KR" sz="32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62" y="1971715"/>
            <a:ext cx="3254082" cy="1949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1644" y="5790245"/>
            <a:ext cx="711200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/>
              <a:t>http://www.querydsl.com/static/querydsl/4.4.0/reference/html_single/#d0e179</a:t>
            </a:r>
          </a:p>
          <a:p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2D820-0F1A-5BBA-6C3D-C227B09A9819}"/>
              </a:ext>
            </a:extLst>
          </p:cNvPr>
          <p:cNvSpPr txBox="1"/>
          <p:nvPr/>
        </p:nvSpPr>
        <p:spPr>
          <a:xfrm>
            <a:off x="4757026" y="1091707"/>
            <a:ext cx="6322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3.2.1</a:t>
            </a:r>
            <a:r>
              <a:rPr lang="ko-KR" altLang="en-US" sz="2800" dirty="0">
                <a:solidFill>
                  <a:srgbClr val="FF0000"/>
                </a:solidFill>
              </a:rPr>
              <a:t>에서</a:t>
            </a:r>
            <a:r>
              <a:rPr lang="en-US" altLang="ko-KR" sz="2800" dirty="0">
                <a:solidFill>
                  <a:srgbClr val="FF0000"/>
                </a:solidFill>
              </a:rPr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이미</a:t>
            </a:r>
            <a:r>
              <a:rPr lang="en-US" altLang="ko-KR" sz="2800" dirty="0">
                <a:solidFill>
                  <a:srgbClr val="FF0000"/>
                </a:solidFill>
              </a:rPr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설정되어</a:t>
            </a:r>
            <a:r>
              <a:rPr lang="en-US" altLang="ko-KR" sz="2800" dirty="0">
                <a:solidFill>
                  <a:srgbClr val="FF0000"/>
                </a:solidFill>
              </a:rPr>
              <a:t> </a:t>
            </a:r>
            <a:r>
              <a:rPr lang="ko-KR" altLang="en-US" sz="2800" dirty="0">
                <a:solidFill>
                  <a:srgbClr val="FF0000"/>
                </a:solidFill>
              </a:rPr>
              <a:t>중복됨</a:t>
            </a:r>
            <a:r>
              <a:rPr lang="en-US" altLang="ko-KR" sz="2800" dirty="0">
                <a:solidFill>
                  <a:srgbClr val="FF0000"/>
                </a:solidFill>
              </a:rPr>
              <a:t>(</a:t>
            </a:r>
            <a:r>
              <a:rPr lang="ko-KR" altLang="en-US" sz="2800" dirty="0">
                <a:solidFill>
                  <a:srgbClr val="FF0000"/>
                </a:solidFill>
              </a:rPr>
              <a:t>제거</a:t>
            </a:r>
            <a:r>
              <a:rPr lang="en-US" altLang="ko-KR" sz="2800" dirty="0">
                <a:solidFill>
                  <a:srgbClr val="FF0000"/>
                </a:solidFill>
              </a:rPr>
              <a:t>) 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383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>
                <a:latin typeface="Comic Sans MS" panose="030F0702030302020204" pitchFamily="66" charset="0"/>
              </a:rPr>
              <a:t>Querydsl</a:t>
            </a:r>
            <a:r>
              <a:rPr lang="ko-KR" altLang="en-US" sz="2400" b="1" dirty="0">
                <a:latin typeface="Comic Sans MS" panose="030F0702030302020204" pitchFamily="66" charset="0"/>
              </a:rPr>
              <a:t>를 이용한 동적 </a:t>
            </a:r>
            <a:r>
              <a:rPr lang="en-US" altLang="ko-KR" sz="2400" b="1" dirty="0">
                <a:latin typeface="Comic Sans MS" panose="030F0702030302020204" pitchFamily="66" charset="0"/>
              </a:rPr>
              <a:t>SQL</a:t>
            </a:r>
            <a:r>
              <a:rPr lang="ko-KR" altLang="en-US" sz="2400" b="1" dirty="0">
                <a:latin typeface="Comic Sans MS" panose="030F0702030302020204" pitchFamily="66" charset="0"/>
              </a:rPr>
              <a:t>의 처리</a:t>
            </a:r>
            <a:endParaRPr lang="en-US" altLang="ko-KR" sz="2400" b="1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</a:rPr>
              <a:t>maven</a:t>
            </a:r>
            <a:r>
              <a:rPr lang="ko-KR" altLang="en-US" sz="2000" dirty="0">
                <a:latin typeface="Comic Sans MS" panose="030F0702030302020204" pitchFamily="66" charset="0"/>
              </a:rPr>
              <a:t>을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</a:rPr>
              <a:t>이용하는 경우 </a:t>
            </a:r>
            <a:r>
              <a:rPr lang="en-US" altLang="ko-KR" sz="2000" dirty="0">
                <a:latin typeface="Comic Sans MS" panose="030F0702030302020204" pitchFamily="66" charset="0"/>
              </a:rPr>
              <a:t>pom.xml</a:t>
            </a:r>
            <a:r>
              <a:rPr lang="ko-KR" altLang="en-US" sz="2000" dirty="0">
                <a:latin typeface="Comic Sans MS" panose="030F0702030302020204" pitchFamily="66" charset="0"/>
              </a:rPr>
              <a:t>의 </a:t>
            </a:r>
            <a:r>
              <a:rPr lang="en-US" altLang="ko-KR" sz="2000" dirty="0">
                <a:latin typeface="Comic Sans MS" panose="030F0702030302020204" pitchFamily="66" charset="0"/>
              </a:rPr>
              <a:t>&lt;plugin&gt;</a:t>
            </a:r>
            <a:r>
              <a:rPr lang="ko-KR" altLang="en-US" sz="2000" dirty="0">
                <a:latin typeface="Comic Sans MS" panose="030F0702030302020204" pitchFamily="66" charset="0"/>
              </a:rPr>
              <a:t>을 이용하여 </a:t>
            </a:r>
            <a:r>
              <a:rPr lang="en-US" altLang="ko-KR" sz="2000" dirty="0">
                <a:latin typeface="Comic Sans MS" panose="030F0702030302020204" pitchFamily="66" charset="0"/>
              </a:rPr>
              <a:t>entity</a:t>
            </a:r>
            <a:r>
              <a:rPr lang="ko-KR" altLang="en-US" sz="2000" dirty="0">
                <a:latin typeface="Comic Sans MS" panose="030F0702030302020204" pitchFamily="66" charset="0"/>
              </a:rPr>
              <a:t>클래스를 </a:t>
            </a:r>
            <a:r>
              <a:rPr lang="en-US" altLang="ko-KR" sz="2000" dirty="0">
                <a:latin typeface="Comic Sans MS" panose="030F0702030302020204" pitchFamily="66" charset="0"/>
              </a:rPr>
              <a:t>Q </a:t>
            </a:r>
            <a:r>
              <a:rPr lang="ko-KR" altLang="en-US" sz="2000" dirty="0">
                <a:latin typeface="Comic Sans MS" panose="030F0702030302020204" pitchFamily="66" charset="0"/>
              </a:rPr>
              <a:t>이름의 파일을 생성한다</a:t>
            </a:r>
            <a:r>
              <a:rPr lang="en-US" altLang="ko-KR" sz="2000" dirty="0">
                <a:latin typeface="Comic Sans MS" panose="030F0702030302020204" pitchFamily="66" charset="0"/>
              </a:rPr>
              <a:t>.  </a:t>
            </a:r>
            <a:r>
              <a:rPr lang="ko-KR" altLang="en-US" sz="2000" dirty="0">
                <a:latin typeface="Comic Sans MS" panose="030F0702030302020204" pitchFamily="66" charset="0"/>
              </a:rPr>
              <a:t>만들어지지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  <a:r>
              <a:rPr lang="ko-KR" altLang="en-US" sz="2000" dirty="0">
                <a:latin typeface="Comic Sans MS" panose="030F0702030302020204" pitchFamily="66" charset="0"/>
              </a:rPr>
              <a:t>않는다면 </a:t>
            </a:r>
            <a:r>
              <a:rPr lang="en-US" altLang="ko-KR" sz="2000" dirty="0">
                <a:latin typeface="Comic Sans MS" panose="030F0702030302020204" pitchFamily="66" charset="0"/>
              </a:rPr>
              <a:t>Run AS&gt;Maven Build </a:t>
            </a:r>
            <a:r>
              <a:rPr lang="ko-KR" altLang="en-US" sz="2000" dirty="0">
                <a:latin typeface="Comic Sans MS" panose="030F0702030302020204" pitchFamily="66" charset="0"/>
              </a:rPr>
              <a:t>메뉴를 이용해 </a:t>
            </a:r>
            <a:r>
              <a:rPr lang="en-US" altLang="ko-KR" sz="2000" dirty="0">
                <a:latin typeface="Comic Sans MS" panose="030F0702030302020204" pitchFamily="66" charset="0"/>
              </a:rPr>
              <a:t>maven</a:t>
            </a:r>
            <a:r>
              <a:rPr lang="ko-KR" altLang="en-US" sz="2000" dirty="0">
                <a:latin typeface="Comic Sans MS" panose="030F0702030302020204" pitchFamily="66" charset="0"/>
              </a:rPr>
              <a:t>관련 라이브러리를 다운로드 한다</a:t>
            </a:r>
            <a:r>
              <a:rPr lang="en-US" altLang="ko-KR" sz="2000" dirty="0">
                <a:latin typeface="Comic Sans MS" panose="030F0702030302020204" pitchFamily="66" charset="0"/>
              </a:rPr>
              <a:t>.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1" y="3028566"/>
            <a:ext cx="5297487" cy="319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527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534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>
                <a:latin typeface="Comic Sans MS" panose="030F0702030302020204" pitchFamily="66" charset="0"/>
              </a:rPr>
              <a:t>Querydsl</a:t>
            </a:r>
            <a:r>
              <a:rPr lang="ko-KR" altLang="en-US" sz="2400" b="1" dirty="0">
                <a:latin typeface="Comic Sans MS" panose="030F0702030302020204" pitchFamily="66" charset="0"/>
              </a:rPr>
              <a:t>를 이용한 동적 </a:t>
            </a:r>
            <a:r>
              <a:rPr lang="en-US" altLang="ko-KR" sz="2400" b="1" dirty="0">
                <a:latin typeface="Comic Sans MS" panose="030F0702030302020204" pitchFamily="66" charset="0"/>
              </a:rPr>
              <a:t>SQL</a:t>
            </a:r>
            <a:r>
              <a:rPr lang="ko-KR" altLang="en-US" sz="2400" b="1" dirty="0">
                <a:latin typeface="Comic Sans MS" panose="030F0702030302020204" pitchFamily="66" charset="0"/>
              </a:rPr>
              <a:t>의 처리를</a:t>
            </a:r>
            <a:r>
              <a:rPr lang="en-US" altLang="ko-KR" sz="2400" b="1" dirty="0">
                <a:latin typeface="Comic Sans MS" panose="030F0702030302020204" pitchFamily="66" charset="0"/>
              </a:rPr>
              <a:t> </a:t>
            </a:r>
            <a:r>
              <a:rPr lang="ko-KR" altLang="en-US" sz="2400" b="1" dirty="0">
                <a:latin typeface="Comic Sans MS" panose="030F0702030302020204" pitchFamily="66" charset="0"/>
              </a:rPr>
              <a:t>위해 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Repository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변경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mic Sans MS" panose="030F0702030302020204" pitchFamily="66" charset="0"/>
              </a:rPr>
              <a:t>	</a:t>
            </a:r>
            <a:r>
              <a:rPr lang="en-US" altLang="ko-KR" sz="2000" dirty="0">
                <a:latin typeface="Comic Sans MS" panose="030F0702030302020204" pitchFamily="66" charset="0"/>
              </a:rPr>
              <a:t>public interface </a:t>
            </a:r>
            <a:r>
              <a:rPr lang="en-US" altLang="ko-KR" sz="2000" dirty="0" err="1">
                <a:latin typeface="Comic Sans MS" panose="030F0702030302020204" pitchFamily="66" charset="0"/>
              </a:rPr>
              <a:t>BoardRepository</a:t>
            </a:r>
            <a:r>
              <a:rPr lang="en-US" altLang="ko-KR" sz="2000" dirty="0">
                <a:latin typeface="Comic Sans MS" panose="030F0702030302020204" pitchFamily="66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</a:rPr>
              <a:t>               	extends </a:t>
            </a:r>
            <a:r>
              <a:rPr lang="en-US" altLang="ko-KR" sz="2000" dirty="0" err="1">
                <a:latin typeface="Comic Sans MS" panose="030F0702030302020204" pitchFamily="66" charset="0"/>
              </a:rPr>
              <a:t>CrudRepository</a:t>
            </a:r>
            <a:r>
              <a:rPr lang="en-US" altLang="ko-KR" sz="2000" dirty="0">
                <a:latin typeface="Comic Sans MS" panose="030F0702030302020204" pitchFamily="66" charset="0"/>
              </a:rPr>
              <a:t>&lt;</a:t>
            </a:r>
            <a:r>
              <a:rPr lang="en-US" altLang="ko-KR" sz="2000" dirty="0" err="1">
                <a:latin typeface="Comic Sans MS" panose="030F0702030302020204" pitchFamily="66" charset="0"/>
              </a:rPr>
              <a:t>BoardVO</a:t>
            </a:r>
            <a:r>
              <a:rPr lang="en-US" altLang="ko-KR" sz="2000" dirty="0">
                <a:latin typeface="Comic Sans MS" panose="030F0702030302020204" pitchFamily="66" charset="0"/>
              </a:rPr>
              <a:t>, Long&gt;,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</a:rPr>
              <a:t>               		</a:t>
            </a:r>
            <a:r>
              <a:rPr lang="en-US" altLang="ko-KR" sz="20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QuerydslPredicateExecutor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&lt;</a:t>
            </a:r>
            <a:r>
              <a:rPr lang="en-US" altLang="ko-KR" sz="20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BoardVO</a:t>
            </a:r>
            <a:r>
              <a:rPr lang="en-US" altLang="ko-KR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&gt;</a:t>
            </a:r>
            <a:r>
              <a:rPr lang="en-US" altLang="ko-KR" sz="2000" dirty="0">
                <a:latin typeface="Comic Sans MS" panose="030F0702030302020204" pitchFamily="66" charset="0"/>
              </a:rPr>
              <a:t>{</a:t>
            </a: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747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 err="1"/>
              <a:t>Querydsl</a:t>
            </a:r>
            <a:r>
              <a:rPr lang="ko-KR" altLang="en-US" sz="2400" b="1" dirty="0"/>
              <a:t>를 이용한 동적 </a:t>
            </a:r>
            <a:r>
              <a:rPr lang="en-US" altLang="ko-KR" sz="2400" b="1" dirty="0"/>
              <a:t>SQL</a:t>
            </a:r>
            <a:r>
              <a:rPr lang="ko-KR" altLang="en-US" sz="2400" b="1" dirty="0"/>
              <a:t>의 처리</a:t>
            </a:r>
            <a:endParaRPr lang="en-US" altLang="ko-KR" sz="2400" b="1" dirty="0"/>
          </a:p>
          <a:p>
            <a:pPr algn="l"/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</a:rPr>
              <a:t>	//findAll() =&gt;CrudRepository</a:t>
            </a:r>
            <a:r>
              <a:rPr lang="ko-KR" altLang="en-US">
                <a:solidFill>
                  <a:srgbClr val="3F7F5F"/>
                </a:solidFill>
                <a:latin typeface="Consolas" panose="020B0609020204030204" pitchFamily="49" charset="0"/>
              </a:rPr>
              <a:t>에서 제공</a:t>
            </a:r>
          </a:p>
          <a:p>
            <a:pPr lvl="1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</a:rPr>
              <a:t>//findAll(predicate)=&gt;QuerydslPredicateExecutor</a:t>
            </a:r>
            <a:r>
              <a:rPr lang="ko-KR" altLang="en-US">
                <a:solidFill>
                  <a:srgbClr val="3F7F5F"/>
                </a:solidFill>
                <a:latin typeface="Consolas" panose="020B0609020204030204" pitchFamily="49" charset="0"/>
              </a:rPr>
              <a:t>에서 제공 </a:t>
            </a:r>
          </a:p>
          <a:p>
            <a:pPr lvl="1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38" y="2478488"/>
            <a:ext cx="7248525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0011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Querydsl</a:t>
            </a:r>
            <a:r>
              <a:rPr lang="ko-KR" altLang="en-US" sz="2400" b="1"/>
              <a:t>를 이용한 동적 </a:t>
            </a:r>
            <a:r>
              <a:rPr lang="en-US" altLang="ko-KR" sz="2400" b="1"/>
              <a:t>SQL</a:t>
            </a:r>
            <a:r>
              <a:rPr lang="ko-KR" altLang="en-US" sz="2400" b="1"/>
              <a:t>의 처리</a:t>
            </a:r>
            <a:endParaRPr lang="en-US" altLang="ko-KR" sz="2400" b="1"/>
          </a:p>
          <a:p>
            <a:pPr algn="l"/>
            <a:r>
              <a:rPr lang="en-US" altLang="ko-KR" sz="1800">
                <a:solidFill>
                  <a:srgbClr val="646464"/>
                </a:solidFill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6" y="2062163"/>
            <a:ext cx="78390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821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/>
              <a:t>Querydsl</a:t>
            </a:r>
            <a:r>
              <a:rPr lang="ko-KR" altLang="en-US" sz="2400" b="1"/>
              <a:t>를 이용한 동적 </a:t>
            </a:r>
            <a:r>
              <a:rPr lang="en-US" altLang="ko-KR" sz="2400" b="1"/>
              <a:t>SQL</a:t>
            </a:r>
            <a:r>
              <a:rPr lang="ko-KR" altLang="en-US" sz="2400" b="1"/>
              <a:t>의 처리</a:t>
            </a:r>
            <a:endParaRPr lang="en-US" altLang="ko-KR" sz="2400" b="1"/>
          </a:p>
          <a:p>
            <a:pPr algn="l"/>
            <a:r>
              <a:rPr lang="en-US" altLang="ko-KR" sz="1800">
                <a:solidFill>
                  <a:srgbClr val="646464"/>
                </a:solidFill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88" y="1851263"/>
            <a:ext cx="850582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3716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36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수정일자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수정자를 위한 공통 엔티티 생성</a:t>
            </a:r>
            <a:endParaRPr lang="en-US" altLang="ko-KR" sz="2400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E9ECEF"/>
                </a:highlight>
              </a:rPr>
              <a:t>@MappedSuperclass :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공통 맵핑 정보가 필요할 때 사용하며 부모 클래스에서 선언하고 속성만 상속 받아서 사용하고 싶을 때 사용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E9ECEF"/>
                </a:highlight>
              </a:rPr>
              <a:t>@EntityListeners(AuditingEntityListener::class) : </a:t>
            </a:r>
            <a:r>
              <a:rPr lang="en-US" altLang="ko-KR" sz="2000" u="sng" dirty="0">
                <a:solidFill>
                  <a:srgbClr val="3F7F5F"/>
                </a:solidFill>
                <a:effectLst/>
                <a:highlight>
                  <a:srgbClr val="FFFFFF"/>
                </a:highlight>
              </a:rPr>
              <a:t>entity</a:t>
            </a:r>
            <a:r>
              <a:rPr lang="ko-KR" altLang="en-US" sz="2000" u="sng" dirty="0">
                <a:solidFill>
                  <a:srgbClr val="3F7F5F"/>
                </a:solidFill>
                <a:effectLst/>
                <a:highlight>
                  <a:srgbClr val="FFFFFF"/>
                </a:highlight>
              </a:rPr>
              <a:t>객체가</a:t>
            </a:r>
            <a:r>
              <a:rPr lang="ko-KR" altLang="en-US" sz="2000" dirty="0">
                <a:solidFill>
                  <a:srgbClr val="3F7F5F"/>
                </a:solidFill>
                <a:effectLst/>
                <a:highlight>
                  <a:srgbClr val="FFFFFF"/>
                </a:highlight>
              </a:rPr>
              <a:t> 생성</a:t>
            </a:r>
            <a:r>
              <a:rPr lang="en-US" altLang="ko-KR" sz="2000" dirty="0">
                <a:solidFill>
                  <a:srgbClr val="3F7F5F"/>
                </a:solidFill>
                <a:effectLst/>
                <a:highlight>
                  <a:srgbClr val="FFFFFF"/>
                </a:highlight>
              </a:rPr>
              <a:t>/</a:t>
            </a:r>
            <a:r>
              <a:rPr lang="ko-KR" altLang="en-US" sz="2000" dirty="0">
                <a:solidFill>
                  <a:srgbClr val="3F7F5F"/>
                </a:solidFill>
                <a:effectLst/>
                <a:highlight>
                  <a:srgbClr val="FFFFFF"/>
                </a:highlight>
              </a:rPr>
              <a:t>변경되는 것을 감지 </a:t>
            </a:r>
            <a:endParaRPr lang="en-US" altLang="ko-KR" sz="2000" dirty="0">
              <a:solidFill>
                <a:srgbClr val="3F7F5F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E9ECEF"/>
                </a:highlight>
              </a:rPr>
              <a:t>@CreatedDate</a:t>
            </a:r>
            <a:r>
              <a:rPr lang="en-US" altLang="ko-KR" sz="2000" dirty="0">
                <a:solidFill>
                  <a:srgbClr val="212529"/>
                </a:solidFill>
                <a:highlight>
                  <a:srgbClr val="FFFFFF"/>
                </a:highlight>
              </a:rPr>
              <a:t> :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 생성 일자를 관리하는 필드에 현재 날짜를 주입</a:t>
            </a:r>
            <a:endParaRPr lang="en-US" altLang="ko-KR" sz="2000" dirty="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E9ECEF"/>
                </a:highlight>
              </a:rPr>
              <a:t>@Column(updatable = false)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 :  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</a:rPr>
              <a:t>수정불가로 설정 </a:t>
            </a: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endParaRPr lang="en-US" altLang="ko-KR" sz="2000" b="0" i="0" dirty="0">
              <a:solidFill>
                <a:srgbClr val="212529"/>
              </a:solidFill>
              <a:effectLst/>
              <a:highlight>
                <a:srgbClr val="FFFFFF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HY헤드라인M (본문)"/>
              </a:rPr>
              <a:t>@</a:t>
            </a:r>
            <a:r>
              <a:rPr lang="en-US" altLang="ko-KR" sz="2000" dirty="0">
                <a:solidFill>
                  <a:srgbClr val="FF0000"/>
                </a:solidFill>
                <a:effectLst/>
                <a:highlight>
                  <a:srgbClr val="D4D4D4"/>
                </a:highlight>
                <a:latin typeface="HY헤드라인M (본문)"/>
              </a:rPr>
              <a:t>EnableJpaAuditing : application</a:t>
            </a:r>
            <a:r>
              <a:rPr lang="ko-KR" altLang="en-US" sz="2000" dirty="0">
                <a:solidFill>
                  <a:srgbClr val="FF0000"/>
                </a:solidFill>
                <a:effectLst/>
                <a:highlight>
                  <a:srgbClr val="D4D4D4"/>
                </a:highlight>
                <a:latin typeface="HY헤드라인M (본문)"/>
              </a:rPr>
              <a:t>에 설정</a:t>
            </a:r>
            <a:endParaRPr lang="en-US" altLang="ko-KR" sz="2000" dirty="0">
              <a:solidFill>
                <a:srgbClr val="FF0000"/>
              </a:solidFill>
              <a:latin typeface="HY헤드라인M (본문)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927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수정일자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, 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수정자를 위한 공통 엔티티 생성</a:t>
            </a:r>
            <a:endParaRPr lang="en-US" altLang="ko-KR" sz="2400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@Getter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@ToString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@MappedSuperclass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altLang="ko-KR" sz="1800" u="sng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ko-KR" altLang="en-US" sz="1800" u="sng" dirty="0" err="1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생성안됨</a:t>
            </a:r>
            <a:r>
              <a:rPr lang="ko-KR" altLang="en-US" sz="1800" dirty="0">
                <a:solidFill>
                  <a:srgbClr val="3F7F5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ko-KR" altLang="en-US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@EntityListeners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(value = 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{AuditingEntityListener.</a:t>
            </a:r>
            <a:r>
              <a:rPr lang="en-US" altLang="ko-KR" sz="1800" b="1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class})</a:t>
            </a:r>
            <a:r>
              <a:rPr lang="en-US" altLang="ko-KR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ko-KR" altLang="en-US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BaseEntity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altLang="ko-KR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@CreatedDate</a:t>
            </a:r>
            <a:endParaRPr lang="en-US" altLang="ko-KR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@Column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(name=</a:t>
            </a:r>
            <a:r>
              <a:rPr lang="en-US" altLang="ko-KR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"regdate"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updatable = </a:t>
            </a:r>
            <a:r>
              <a:rPr lang="en-US" altLang="ko-KR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LocalDateTime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regDate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altLang="ko-KR" dirty="0">
                <a:solidFill>
                  <a:srgbClr val="646464"/>
                </a:solidFill>
                <a:effectLst/>
                <a:highlight>
                  <a:srgbClr val="D4D4D4"/>
                </a:highlight>
                <a:latin typeface="Consolas" panose="020B0609020204030204" pitchFamily="49" charset="0"/>
              </a:rPr>
              <a:t>LastModifiedDate</a:t>
            </a:r>
            <a:endParaRPr lang="en-US" altLang="ko-KR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@Column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(name=</a:t>
            </a:r>
            <a:r>
              <a:rPr lang="en-US" altLang="ko-KR" dirty="0">
                <a:solidFill>
                  <a:srgbClr val="2A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"moddate"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b="1" dirty="0">
                <a:solidFill>
                  <a:srgbClr val="7F005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LocalDateTime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C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modDate</a:t>
            </a:r>
            <a:r>
              <a:rPr lang="en-US" altLang="ko-KR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12210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공통 엔티티 상속 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Entity</a:t>
            </a:r>
            <a:r>
              <a:rPr lang="ko-KR" altLang="en-US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와 </a:t>
            </a:r>
            <a:r>
              <a:rPr lang="en-US" altLang="ko-KR" sz="2400" b="1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-apple-system"/>
              </a:rPr>
              <a:t>DTO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460550-8F99-87E6-125E-2BBBD813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71" y="1809382"/>
            <a:ext cx="6244129" cy="46662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50D660-A872-1DD2-146D-0028FDDA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79" y="2230245"/>
            <a:ext cx="4963218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460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solidFill>
                  <a:srgbClr val="212529"/>
                </a:solidFill>
                <a:highlight>
                  <a:srgbClr val="FFFFFF"/>
                </a:highlight>
                <a:latin typeface="-apple-system"/>
              </a:rPr>
              <a:t>Service interface</a:t>
            </a:r>
            <a:endParaRPr lang="en-US" altLang="ko-KR" sz="2400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895851" y="105748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73B596-993E-819A-09D0-C681044E8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63" y="1799890"/>
            <a:ext cx="697327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79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099937" y="105748"/>
            <a:ext cx="40767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96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SpringBoot</a:t>
            </a: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동작원리</a:t>
            </a:r>
            <a:endParaRPr lang="en-US" altLang="ko-KR" sz="24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내장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Tomcat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: 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별도의 설치가 불필요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 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기본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port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8080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자동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생성되는 </a:t>
            </a: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application.properties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파일에 각종 설정들을 추가한다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SpringFramework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는 전자정부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프레임워크로 채택되면서 웹 개발자들에게 필수과목이 되었다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다른 언어의 웹 개발은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template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가 제공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(</a:t>
            </a:r>
            <a:r>
              <a:rPr lang="ko-KR" altLang="en-US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파이썬의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Django,Flask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되어 생산성이 높음에 영감 얻어 개발되었다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Spring + Test/Server </a:t>
            </a:r>
            <a:r>
              <a:rPr lang="ko-KR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환경 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– </a:t>
            </a:r>
            <a:r>
              <a:rPr lang="ko-KR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복잡한 설정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 = </a:t>
            </a:r>
            <a:r>
              <a:rPr lang="en-US" altLang="ko-KR" b="1" dirty="0" err="1">
                <a:solidFill>
                  <a:srgbClr val="FF0000"/>
                </a:solidFill>
                <a:latin typeface="Comic Sans MS" panose="030F0702030302020204" pitchFamily="66" charset="0"/>
              </a:rPr>
              <a:t>SpringBoot</a:t>
            </a:r>
            <a:r>
              <a:rPr lang="en-US" altLang="ko-KR" b="1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endParaRPr lang="en-US" altLang="ko-KR" dirty="0">
              <a:solidFill>
                <a:srgbClr val="FF0000"/>
              </a:solidFill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highlight>
                  <a:srgbClr val="FFFF00"/>
                </a:highlight>
                <a:latin typeface="Comic Sans MS" panose="030F0702030302020204" pitchFamily="66" charset="0"/>
                <a:ea typeface="HY헤드라인M" panose="02030600000101010101" pitchFamily="18" charset="-127"/>
              </a:rPr>
              <a:t>@SpringBootApplication 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으로 설정된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class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의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main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함수로 프로그램이 시작된다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    내부에 </a:t>
            </a:r>
            <a:r>
              <a:rPr lang="en-US" altLang="ko-KR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@SpringBootConfiguration, @ComponentScan, @EnablAutoConfiguration </a:t>
            </a:r>
            <a:r>
              <a:rPr lang="ko-KR" alt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구성</a:t>
            </a:r>
            <a:r>
              <a:rPr lang="en-US" altLang="ko-KR" sz="16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</a:t>
            </a:r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814388" lvl="1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000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49" y="4796057"/>
            <a:ext cx="7066853" cy="178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020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2D545-A920-42A4-6F56-C64796B6D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9D3F5CA-BEC4-602C-FFE5-60C34CF6B02F}"/>
              </a:ext>
            </a:extLst>
          </p:cNvPr>
          <p:cNvSpPr/>
          <p:nvPr/>
        </p:nvSpPr>
        <p:spPr>
          <a:xfrm>
            <a:off x="1676400" y="105748"/>
            <a:ext cx="7327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DTO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와</a:t>
            </a:r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Entity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497CE5-2953-E185-4176-0F33E83F557E}"/>
              </a:ext>
            </a:extLst>
          </p:cNvPr>
          <p:cNvSpPr/>
          <p:nvPr/>
        </p:nvSpPr>
        <p:spPr>
          <a:xfrm>
            <a:off x="488356" y="1170422"/>
            <a:ext cx="11207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 </a:t>
            </a:r>
            <a:r>
              <a:rPr lang="en-US" altLang="ko-KR" sz="20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ModelMapper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? 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어떤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Object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 있는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Field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값들을 원하는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Object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Mapping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시켜준다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0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매핑전략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en-US" altLang="ko-KR" sz="2000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MatchingStrategies.</a:t>
            </a:r>
            <a:r>
              <a:rPr lang="en-US" altLang="ko-KR" sz="2000" b="1" i="1" dirty="0" err="1">
                <a:solidFill>
                  <a:srgbClr val="0000C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STRICT</a:t>
            </a:r>
            <a:r>
              <a:rPr lang="en-US" altLang="ko-KR" sz="2000" b="1" i="1" dirty="0">
                <a:solidFill>
                  <a:srgbClr val="0000C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정확히 일치하는 필드만 </a:t>
            </a:r>
            <a:r>
              <a:rPr lang="en-US" altLang="ko-KR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Mapping)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sz="1800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org.modelmapper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groupId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modelmapper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dirty="0" err="1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artifactId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&gt;2.3.8&lt;/</a:t>
            </a:r>
            <a:r>
              <a:rPr lang="en-US" altLang="ko-KR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version</a:t>
            </a:r>
            <a:r>
              <a:rPr lang="en-US" altLang="ko-KR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&lt;/</a:t>
            </a:r>
            <a:r>
              <a:rPr lang="en-US" altLang="ko-KR" sz="1800" dirty="0">
                <a:solidFill>
                  <a:srgbClr val="268BD2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dependency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okieRun Regular" panose="020B0600000101010101" pitchFamily="50" charset="-127"/>
                <a:ea typeface="CookieRun Regular" panose="020B0600000101010101" pitchFamily="50" charset="-127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339" y="3398278"/>
            <a:ext cx="8114062" cy="3272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8468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901" y="798732"/>
            <a:ext cx="386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3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일차</a:t>
            </a:r>
          </a:p>
        </p:txBody>
      </p:sp>
    </p:spTree>
    <p:extLst>
      <p:ext uri="{BB962C8B-B14F-4D97-AF65-F5344CB8AC3E}">
        <p14:creationId xmlns:p14="http://schemas.microsoft.com/office/powerpoint/2010/main" val="12421493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latin typeface="Comic Sans MS" panose="030F0702030302020204" pitchFamily="66" charset="0"/>
              </a:rPr>
              <a:t>JPA</a:t>
            </a:r>
            <a:r>
              <a:rPr lang="ko-KR" altLang="en-US" sz="2400" b="1" dirty="0">
                <a:latin typeface="Comic Sans MS" panose="030F0702030302020204" pitchFamily="66" charset="0"/>
              </a:rPr>
              <a:t>에서의 연관관계 </a:t>
            </a:r>
            <a:r>
              <a:rPr lang="en-US" altLang="ko-KR" sz="2400" b="1" dirty="0">
                <a:latin typeface="Comic Sans MS" panose="030F0702030302020204" pitchFamily="66" charset="0"/>
              </a:rPr>
              <a:t>&amp; ERD</a:t>
            </a:r>
            <a:r>
              <a:rPr lang="ko-KR" altLang="en-US" sz="2400" b="1" dirty="0">
                <a:latin typeface="Comic Sans MS" panose="030F0702030302020204" pitchFamily="66" charset="0"/>
              </a:rPr>
              <a:t>의 연관관계</a:t>
            </a:r>
            <a:endParaRPr lang="en-US" altLang="ko-KR" sz="2400" b="1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Comic Sans MS" panose="030F0702030302020204" pitchFamily="66" charset="0"/>
              </a:rPr>
              <a:t>@OneToOne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Comic Sans MS" panose="030F0702030302020204" pitchFamily="66" charset="0"/>
              </a:rPr>
              <a:t>@OneToMany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Comic Sans MS" panose="030F0702030302020204" pitchFamily="66" charset="0"/>
              </a:rPr>
              <a:t>@ManyToOne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Comic Sans MS" panose="030F0702030302020204" pitchFamily="66" charset="0"/>
              </a:rPr>
              <a:t>@ManyToMany 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dirty="0">
              <a:latin typeface="Comic Sans MS" panose="030F0702030302020204" pitchFamily="66" charset="0"/>
            </a:endParaRPr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b="1" dirty="0">
                <a:latin typeface="Comic Sans MS" panose="030F0702030302020204" pitchFamily="66" charset="0"/>
              </a:rPr>
              <a:t>JPA</a:t>
            </a:r>
            <a:r>
              <a:rPr lang="ko-KR" altLang="en-US" sz="2400" b="1" dirty="0">
                <a:latin typeface="Comic Sans MS" panose="030F0702030302020204" pitchFamily="66" charset="0"/>
              </a:rPr>
              <a:t>는 방향 설정이 필요</a:t>
            </a:r>
            <a:endParaRPr lang="en-US" altLang="ko-KR" sz="2400" b="1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</a:rPr>
              <a:t>단방향 참조 </a:t>
            </a:r>
            <a:r>
              <a:rPr lang="en-US" altLang="ko-KR" dirty="0">
                <a:latin typeface="Comic Sans MS" panose="030F0702030302020204" pitchFamily="66" charset="0"/>
              </a:rPr>
              <a:t>: </a:t>
            </a:r>
            <a:r>
              <a:rPr lang="ko-KR" altLang="en-US" dirty="0">
                <a:latin typeface="Comic Sans MS" panose="030F0702030302020204" pitchFamily="66" charset="0"/>
              </a:rPr>
              <a:t>한쪽의</a:t>
            </a:r>
            <a:r>
              <a:rPr lang="en-US" altLang="ko-KR" dirty="0">
                <a:latin typeface="Comic Sans MS" panose="030F0702030302020204" pitchFamily="66" charset="0"/>
              </a:rPr>
              <a:t> </a:t>
            </a:r>
            <a:r>
              <a:rPr lang="ko-KR" altLang="en-US" dirty="0">
                <a:latin typeface="Comic Sans MS" panose="030F0702030302020204" pitchFamily="66" charset="0"/>
              </a:rPr>
              <a:t>클래스만이 다른 클래스의 인스턴스를 참조</a:t>
            </a:r>
            <a:endParaRPr lang="en-US" altLang="ko-KR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</a:rPr>
              <a:t>양방향 참조 </a:t>
            </a:r>
            <a:r>
              <a:rPr lang="en-US" altLang="ko-KR" dirty="0">
                <a:latin typeface="Comic Sans MS" panose="030F0702030302020204" pitchFamily="66" charset="0"/>
              </a:rPr>
              <a:t>: </a:t>
            </a:r>
            <a:r>
              <a:rPr lang="ko-KR" altLang="en-US" dirty="0">
                <a:latin typeface="Comic Sans MS" panose="030F0702030302020204" pitchFamily="66" charset="0"/>
              </a:rPr>
              <a:t>양쪽 클래스 모두 다른 클래스의 인스턴스를 참조 </a:t>
            </a:r>
            <a:endParaRPr lang="en-US" altLang="ko-KR" dirty="0">
              <a:latin typeface="Comic Sans MS" panose="030F0702030302020204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790" y="1930923"/>
            <a:ext cx="5256915" cy="264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385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>
                <a:latin typeface="Comic Sans MS" panose="030F0702030302020204" pitchFamily="66" charset="0"/>
              </a:rPr>
              <a:t>단방향 처리 실습 </a:t>
            </a:r>
            <a:r>
              <a:rPr lang="en-US" altLang="ko-KR" sz="2400" b="1" dirty="0">
                <a:latin typeface="Comic Sans MS" panose="030F0702030302020204" pitchFamily="66" charset="0"/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</a:rPr>
              <a:t>Member</a:t>
            </a:r>
            <a:r>
              <a:rPr lang="ko-KR" altLang="en-US" sz="2000" dirty="0">
                <a:latin typeface="Comic Sans MS" panose="030F0702030302020204" pitchFamily="66" charset="0"/>
              </a:rPr>
              <a:t>와 </a:t>
            </a:r>
            <a:r>
              <a:rPr lang="en-US" altLang="ko-KR" sz="2000" dirty="0">
                <a:latin typeface="Comic Sans MS" panose="030F0702030302020204" pitchFamily="66" charset="0"/>
              </a:rPr>
              <a:t>Profile : </a:t>
            </a:r>
            <a:r>
              <a:rPr lang="ko-KR" altLang="en-US" sz="2000" dirty="0">
                <a:latin typeface="Comic Sans MS" panose="030F0702030302020204" pitchFamily="66" charset="0"/>
              </a:rPr>
              <a:t>특정회원의 프로필이 다른 테이블에 저장되어 있다면 회원정보를 조회하면서 회원의 현재 프로필 사진도 같이 보여주어야 한다</a:t>
            </a:r>
            <a:r>
              <a:rPr lang="en-US" altLang="ko-KR" sz="2000" dirty="0">
                <a:latin typeface="Comic Sans MS" panose="030F0702030302020204" pitchFamily="66" charset="0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</a:rPr>
              <a:t>회원정보를 통해 프로필 정보를 알아낸다</a:t>
            </a:r>
            <a:r>
              <a:rPr lang="en-US" altLang="ko-KR" sz="2000" dirty="0">
                <a:latin typeface="Comic Sans MS" panose="030F0702030302020204" pitchFamily="66" charset="0"/>
              </a:rPr>
              <a:t>. (</a:t>
            </a:r>
            <a:r>
              <a:rPr lang="ko-KR" altLang="en-US" sz="2000" dirty="0">
                <a:latin typeface="Comic Sans MS" panose="030F0702030302020204" pitchFamily="66" charset="0"/>
              </a:rPr>
              <a:t>일대다</a:t>
            </a:r>
            <a:r>
              <a:rPr lang="en-US" altLang="ko-KR" sz="2000" dirty="0">
                <a:latin typeface="Comic Sans MS" panose="030F0702030302020204" pitchFamily="66" charset="0"/>
              </a:rPr>
              <a:t>)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Comic Sans MS" panose="030F0702030302020204" pitchFamily="66" charset="0"/>
              </a:rPr>
              <a:t>프로필 정보를 통해 회원정보를 알아낸다</a:t>
            </a:r>
            <a:r>
              <a:rPr lang="en-US" altLang="ko-KR" sz="2000" dirty="0">
                <a:latin typeface="Comic Sans MS" panose="030F0702030302020204" pitchFamily="66" charset="0"/>
              </a:rPr>
              <a:t>. (</a:t>
            </a:r>
            <a:r>
              <a:rPr lang="ko-KR" altLang="en-US" sz="2000" dirty="0">
                <a:latin typeface="Comic Sans MS" panose="030F0702030302020204" pitchFamily="66" charset="0"/>
              </a:rPr>
              <a:t>다대일</a:t>
            </a:r>
            <a:r>
              <a:rPr lang="en-US" altLang="ko-KR" sz="2000" dirty="0">
                <a:latin typeface="Comic Sans MS" panose="030F0702030302020204" pitchFamily="66" charset="0"/>
              </a:rPr>
              <a:t>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4032251"/>
            <a:ext cx="3476625" cy="1000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175" y="4022726"/>
            <a:ext cx="3600450" cy="1009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4796274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448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>
                <a:latin typeface="Comic Sans MS" panose="030F0702030302020204" pitchFamily="66" charset="0"/>
              </a:rPr>
              <a:t>다대일 단방향 처리 </a:t>
            </a:r>
            <a:r>
              <a:rPr lang="en-US" altLang="ko-KR" sz="2400" b="1" dirty="0">
                <a:latin typeface="Comic Sans MS" panose="030F0702030302020204" pitchFamily="66" charset="0"/>
              </a:rPr>
              <a:t>– DTO(VO)</a:t>
            </a:r>
            <a:r>
              <a:rPr lang="ko-KR" altLang="en-US" sz="2400" b="1" dirty="0">
                <a:latin typeface="Comic Sans MS" panose="030F0702030302020204" pitchFamily="66" charset="0"/>
              </a:rPr>
              <a:t>생성</a:t>
            </a:r>
            <a:endParaRPr lang="en-US" altLang="ko-KR" sz="2400" b="1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latin typeface="Comic Sans MS" panose="030F0702030302020204" pitchFamily="66" charset="0"/>
              </a:rPr>
              <a:t>table</a:t>
            </a:r>
            <a:r>
              <a:rPr lang="ko-KR" altLang="en-US" sz="1600" dirty="0">
                <a:latin typeface="Comic Sans MS" panose="030F0702030302020204" pitchFamily="66" charset="0"/>
              </a:rPr>
              <a:t>이 생략된다면 </a:t>
            </a:r>
            <a:r>
              <a:rPr lang="en-US" altLang="ko-KR" sz="1600" dirty="0">
                <a:latin typeface="Comic Sans MS" panose="030F0702030302020204" pitchFamily="66" charset="0"/>
              </a:rPr>
              <a:t>class</a:t>
            </a:r>
            <a:r>
              <a:rPr lang="ko-KR" altLang="en-US" sz="1600" dirty="0">
                <a:latin typeface="Comic Sans MS" panose="030F0702030302020204" pitchFamily="66" charset="0"/>
              </a:rPr>
              <a:t>이름과 동일한 테이블이 생성된다</a:t>
            </a:r>
            <a:r>
              <a:rPr lang="en-US" altLang="ko-KR" sz="1600" dirty="0">
                <a:latin typeface="Comic Sans MS" panose="030F0702030302020204" pitchFamily="66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600" dirty="0">
                <a:latin typeface="Comic Sans MS" panose="030F0702030302020204" pitchFamily="66" charset="0"/>
              </a:rPr>
              <a:t>AUTO : </a:t>
            </a:r>
            <a:r>
              <a:rPr lang="ko-KR" altLang="en-US" sz="1600" dirty="0" err="1">
                <a:latin typeface="Comic Sans MS" panose="030F0702030302020204" pitchFamily="66" charset="0"/>
              </a:rPr>
              <a:t>데이스베이스에</a:t>
            </a:r>
            <a:r>
              <a:rPr lang="ko-KR" altLang="en-US" sz="1600" dirty="0">
                <a:latin typeface="Comic Sans MS" panose="030F0702030302020204" pitchFamily="66" charset="0"/>
              </a:rPr>
              <a:t> 맞게 자동으로 식별키를 처리하는 방식이다</a:t>
            </a:r>
            <a:r>
              <a:rPr lang="en-US" altLang="ko-KR" sz="1600" dirty="0">
                <a:latin typeface="Comic Sans MS" panose="030F0702030302020204" pitchFamily="66" charset="0"/>
              </a:rPr>
              <a:t>. </a:t>
            </a:r>
            <a:r>
              <a:rPr lang="ko-KR" altLang="en-US" sz="1600" dirty="0">
                <a:latin typeface="Comic Sans MS" panose="030F0702030302020204" pitchFamily="66" charset="0"/>
              </a:rPr>
              <a:t>자동으로 </a:t>
            </a:r>
            <a:r>
              <a:rPr lang="en-US" altLang="ko-KR" sz="1600" dirty="0" err="1">
                <a:latin typeface="Comic Sans MS" panose="030F0702030302020204" pitchFamily="66" charset="0"/>
              </a:rPr>
              <a:t>hibernate_sequence</a:t>
            </a:r>
            <a:r>
              <a:rPr lang="ko-KR" altLang="en-US" sz="1600" dirty="0">
                <a:latin typeface="Comic Sans MS" panose="030F0702030302020204" pitchFamily="66" charset="0"/>
              </a:rPr>
              <a:t>가 생성되며 모든</a:t>
            </a:r>
            <a:r>
              <a:rPr lang="en-US" altLang="ko-KR" sz="1600" dirty="0">
                <a:latin typeface="Comic Sans MS" panose="030F0702030302020204" pitchFamily="66" charset="0"/>
              </a:rPr>
              <a:t>table</a:t>
            </a:r>
            <a:r>
              <a:rPr lang="ko-KR" altLang="en-US" sz="1600" dirty="0">
                <a:latin typeface="Comic Sans MS" panose="030F0702030302020204" pitchFamily="66" charset="0"/>
              </a:rPr>
              <a:t>이 공유한다</a:t>
            </a:r>
            <a:r>
              <a:rPr lang="en-US" altLang="ko-KR" sz="1600" dirty="0">
                <a:latin typeface="Comic Sans MS" panose="030F0702030302020204" pitchFamily="66" charset="0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600" dirty="0">
                <a:latin typeface="Comic Sans MS" panose="030F0702030302020204" pitchFamily="66" charset="0"/>
              </a:rPr>
              <a:t>단방향 </a:t>
            </a:r>
            <a:r>
              <a:rPr lang="en-US" altLang="ko-KR" sz="1600" dirty="0">
                <a:latin typeface="Comic Sans MS" panose="030F0702030302020204" pitchFamily="66" charset="0"/>
              </a:rPr>
              <a:t>: </a:t>
            </a:r>
            <a:r>
              <a:rPr lang="ko-KR" altLang="en-US" sz="1600" dirty="0">
                <a:latin typeface="Comic Sans MS" panose="030F0702030302020204" pitchFamily="66" charset="0"/>
              </a:rPr>
              <a:t>예</a:t>
            </a:r>
            <a:r>
              <a:rPr lang="en-US" altLang="ko-KR" sz="1600" dirty="0">
                <a:latin typeface="Comic Sans MS" panose="030F0702030302020204" pitchFamily="66" charset="0"/>
              </a:rPr>
              <a:t>&gt;profile</a:t>
            </a:r>
            <a:r>
              <a:rPr lang="ko-KR" altLang="en-US" sz="1600" dirty="0" err="1">
                <a:latin typeface="Comic Sans MS" panose="030F0702030302020204" pitchFamily="66" charset="0"/>
              </a:rPr>
              <a:t>여러건을</a:t>
            </a:r>
            <a:r>
              <a:rPr lang="ko-KR" altLang="en-US" sz="1600" dirty="0">
                <a:latin typeface="Comic Sans MS" panose="030F0702030302020204" pitchFamily="66" charset="0"/>
              </a:rPr>
              <a:t> 갖는 하나의 </a:t>
            </a:r>
            <a:r>
              <a:rPr lang="ko-KR" altLang="en-US" sz="1600" dirty="0" err="1">
                <a:latin typeface="Comic Sans MS" panose="030F0702030302020204" pitchFamily="66" charset="0"/>
              </a:rPr>
              <a:t>멤버가있다</a:t>
            </a:r>
            <a:r>
              <a:rPr lang="en-US" altLang="ko-KR" sz="1600" dirty="0">
                <a:latin typeface="Comic Sans MS" panose="030F0702030302020204" pitchFamily="66" charset="0"/>
              </a:rPr>
              <a:t>. member table</a:t>
            </a:r>
            <a:r>
              <a:rPr lang="ko-KR" altLang="en-US" sz="1600" dirty="0">
                <a:latin typeface="Comic Sans MS" panose="030F0702030302020204" pitchFamily="66" charset="0"/>
              </a:rPr>
              <a:t>의 </a:t>
            </a:r>
            <a:r>
              <a:rPr lang="en-US" altLang="ko-KR" sz="1600" dirty="0">
                <a:latin typeface="Comic Sans MS" panose="030F0702030302020204" pitchFamily="66" charset="0"/>
              </a:rPr>
              <a:t>PK</a:t>
            </a:r>
            <a:r>
              <a:rPr lang="ko-KR" altLang="en-US" sz="1600" dirty="0">
                <a:latin typeface="Comic Sans MS" panose="030F0702030302020204" pitchFamily="66" charset="0"/>
              </a:rPr>
              <a:t>인 </a:t>
            </a:r>
            <a:r>
              <a:rPr lang="en-US" altLang="ko-KR" sz="1600" dirty="0">
                <a:latin typeface="Comic Sans MS" panose="030F0702030302020204" pitchFamily="66" charset="0"/>
              </a:rPr>
              <a:t>mid</a:t>
            </a:r>
            <a:r>
              <a:rPr lang="ko-KR" altLang="en-US" sz="1600" dirty="0">
                <a:latin typeface="Comic Sans MS" panose="030F0702030302020204" pitchFamily="66" charset="0"/>
              </a:rPr>
              <a:t>를 참조한다</a:t>
            </a:r>
            <a:r>
              <a:rPr lang="en-US" altLang="ko-KR" sz="1600" dirty="0">
                <a:latin typeface="Comic Sans MS" panose="030F0702030302020204" pitchFamily="66" charset="0"/>
              </a:rPr>
              <a:t>. </a:t>
            </a:r>
            <a:r>
              <a:rPr lang="en-US" altLang="ko-KR" sz="1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tbl_profile</a:t>
            </a:r>
            <a:r>
              <a:rPr lang="en-US" altLang="ko-KR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테이블에 </a:t>
            </a:r>
            <a:r>
              <a:rPr lang="en-US" altLang="ko-KR" sz="16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member_mid</a:t>
            </a:r>
            <a:r>
              <a:rPr lang="ko-KR" alt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칼럼이 추가된다</a:t>
            </a:r>
            <a:r>
              <a:rPr lang="en-US" altLang="ko-KR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.</a:t>
            </a:r>
            <a:endParaRPr lang="en-US" altLang="ko-KR" sz="2000" dirty="0">
              <a:latin typeface="Comic Sans MS" panose="030F0702030302020204" pitchFamily="66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389" y="3702137"/>
            <a:ext cx="3957797" cy="280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526" y="3702138"/>
            <a:ext cx="2700624" cy="286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5762195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1202074" cy="321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>
                <a:latin typeface="Comic Sans MS" panose="030F0702030302020204" pitchFamily="66" charset="0"/>
              </a:rPr>
              <a:t>다대일 단방향 처리  </a:t>
            </a:r>
            <a:r>
              <a:rPr lang="en-US" altLang="ko-KR" sz="2400" b="1" dirty="0">
                <a:latin typeface="Comic Sans MS" panose="030F0702030302020204" pitchFamily="66" charset="0"/>
              </a:rPr>
              <a:t>- Repository</a:t>
            </a:r>
            <a:r>
              <a:rPr lang="ko-KR" altLang="en-US" sz="2400" b="1" dirty="0">
                <a:latin typeface="Comic Sans MS" panose="030F0702030302020204" pitchFamily="66" charset="0"/>
              </a:rPr>
              <a:t>생성</a:t>
            </a:r>
            <a:endParaRPr lang="en-US" altLang="ko-KR" sz="2400" b="1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</a:rPr>
              <a:t>MemberRepository</a:t>
            </a:r>
            <a:r>
              <a:rPr lang="ko-KR" altLang="en-US" sz="2000" dirty="0">
                <a:latin typeface="Comic Sans MS" panose="030F0702030302020204" pitchFamily="66" charset="0"/>
              </a:rPr>
              <a:t>를 생성한다</a:t>
            </a:r>
            <a:r>
              <a:rPr lang="en-US" altLang="ko-KR" sz="2000" dirty="0">
                <a:latin typeface="Comic Sans MS" panose="030F0702030302020204" pitchFamily="66" charset="0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 err="1">
                <a:latin typeface="Comic Sans MS" panose="030F0702030302020204" pitchFamily="66" charset="0"/>
              </a:rPr>
              <a:t>ProfileRepository</a:t>
            </a:r>
            <a:r>
              <a:rPr lang="ko-KR" altLang="en-US" sz="2000" dirty="0">
                <a:latin typeface="Comic Sans MS" panose="030F0702030302020204" pitchFamily="66" charset="0"/>
              </a:rPr>
              <a:t>를 생성한다</a:t>
            </a:r>
            <a:r>
              <a:rPr lang="en-US" altLang="ko-KR" sz="2000" dirty="0">
                <a:latin typeface="Comic Sans MS" panose="030F0702030302020204" pitchFamily="66" charset="0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Comic Sans MS" panose="030F0702030302020204" pitchFamily="66" charset="0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Comic Sans MS" panose="030F0702030302020204" pitchFamily="66" charset="0"/>
              </a:rPr>
              <a:t>public interface </a:t>
            </a:r>
            <a:r>
              <a:rPr lang="en-US" altLang="ko-KR" sz="2000" dirty="0" err="1">
                <a:latin typeface="Comic Sans MS" panose="030F0702030302020204" pitchFamily="66" charset="0"/>
              </a:rPr>
              <a:t>MemberRepository</a:t>
            </a:r>
            <a:r>
              <a:rPr lang="en-US" altLang="ko-KR" sz="2000" dirty="0">
                <a:latin typeface="Comic Sans MS" panose="030F0702030302020204" pitchFamily="66" charset="0"/>
              </a:rPr>
              <a:t>  extends </a:t>
            </a:r>
            <a:r>
              <a:rPr lang="en-US" altLang="ko-KR" sz="2000" dirty="0" err="1">
                <a:latin typeface="Comic Sans MS" panose="030F0702030302020204" pitchFamily="66" charset="0"/>
              </a:rPr>
              <a:t>CrudRepository</a:t>
            </a:r>
            <a:r>
              <a:rPr lang="en-US" altLang="ko-KR" sz="2000" dirty="0">
                <a:latin typeface="Comic Sans MS" panose="030F0702030302020204" pitchFamily="66" charset="0"/>
              </a:rPr>
              <a:t>&lt;</a:t>
            </a:r>
            <a:r>
              <a:rPr lang="en-US" altLang="ko-KR" sz="20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MemberDTO</a:t>
            </a:r>
            <a:r>
              <a:rPr lang="en-US" altLang="ko-KR" sz="2000" dirty="0">
                <a:latin typeface="Comic Sans MS" panose="030F0702030302020204" pitchFamily="66" charset="0"/>
              </a:rPr>
              <a:t>, String&gt;{ }</a:t>
            </a:r>
          </a:p>
          <a:p>
            <a:pPr lvl="1"/>
            <a:r>
              <a:rPr lang="en-US" altLang="ko-KR" sz="2000" dirty="0">
                <a:latin typeface="Comic Sans MS" panose="030F0702030302020204" pitchFamily="66" charset="0"/>
              </a:rPr>
              <a:t>public interface </a:t>
            </a:r>
            <a:r>
              <a:rPr lang="en-US" altLang="ko-KR" sz="2000" dirty="0" err="1">
                <a:latin typeface="Comic Sans MS" panose="030F0702030302020204" pitchFamily="66" charset="0"/>
              </a:rPr>
              <a:t>ProfileRepository</a:t>
            </a:r>
            <a:r>
              <a:rPr lang="en-US" altLang="ko-KR" sz="2000" dirty="0">
                <a:latin typeface="Comic Sans MS" panose="030F0702030302020204" pitchFamily="66" charset="0"/>
              </a:rPr>
              <a:t>    extends </a:t>
            </a:r>
            <a:r>
              <a:rPr lang="en-US" altLang="ko-KR" sz="2000" dirty="0" err="1">
                <a:latin typeface="Comic Sans MS" panose="030F0702030302020204" pitchFamily="66" charset="0"/>
              </a:rPr>
              <a:t>CrudRepository</a:t>
            </a:r>
            <a:r>
              <a:rPr lang="en-US" altLang="ko-KR" sz="2000" dirty="0">
                <a:latin typeface="Comic Sans MS" panose="030F0702030302020204" pitchFamily="66" charset="0"/>
              </a:rPr>
              <a:t>&lt;</a:t>
            </a:r>
            <a:r>
              <a:rPr lang="en-US" altLang="ko-KR" sz="20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ProfileDTO</a:t>
            </a:r>
            <a:r>
              <a:rPr lang="en-US" altLang="ko-KR" sz="2000" dirty="0">
                <a:latin typeface="Comic Sans MS" panose="030F0702030302020204" pitchFamily="66" charset="0"/>
              </a:rPr>
              <a:t>, Long&gt;{ }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Comic Sans MS" panose="030F0702030302020204" pitchFamily="66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197089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다대일 단방향 처리  </a:t>
            </a:r>
            <a:r>
              <a:rPr lang="en-US" altLang="ko-KR" sz="2400" b="1"/>
              <a:t>- CRUD </a:t>
            </a:r>
            <a:r>
              <a:rPr lang="ko-KR" altLang="en-US" sz="2400" b="1"/>
              <a:t>작업</a:t>
            </a:r>
            <a:endParaRPr lang="en-US" altLang="ko-KR" sz="2400" b="1"/>
          </a:p>
          <a:p>
            <a:pPr lvl="1">
              <a:lnSpc>
                <a:spcPct val="150000"/>
              </a:lnSpc>
            </a:pPr>
            <a:r>
              <a:rPr lang="en-US" altLang="ko-KR" sz="2000"/>
              <a:t> </a:t>
            </a:r>
          </a:p>
          <a:p>
            <a:pPr lvl="1">
              <a:lnSpc>
                <a:spcPct val="150000"/>
              </a:lnSpc>
            </a:pPr>
            <a:endParaRPr lang="en-US" altLang="ko-KR" sz="20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10" y="2080827"/>
            <a:ext cx="4881563" cy="311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15" y="1955252"/>
            <a:ext cx="3924870" cy="233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14" y="4438751"/>
            <a:ext cx="3707586" cy="21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7241902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>
                <a:latin typeface="Comic Sans MS" panose="030F0702030302020204" pitchFamily="66" charset="0"/>
              </a:rPr>
              <a:t>다대일 단방향 처리  </a:t>
            </a:r>
            <a:r>
              <a:rPr lang="en-US" altLang="ko-KR" sz="2400" b="1" dirty="0">
                <a:latin typeface="Comic Sans MS" panose="030F0702030302020204" pitchFamily="66" charset="0"/>
              </a:rPr>
              <a:t>- Profile</a:t>
            </a:r>
            <a:r>
              <a:rPr lang="ko-KR" altLang="en-US" sz="2400" b="1" dirty="0">
                <a:latin typeface="Comic Sans MS" panose="030F0702030302020204" pitchFamily="66" charset="0"/>
              </a:rPr>
              <a:t>로 </a:t>
            </a:r>
            <a:r>
              <a:rPr lang="en-US" altLang="ko-KR" sz="2400" b="1" dirty="0">
                <a:latin typeface="Comic Sans MS" panose="030F0702030302020204" pitchFamily="66" charset="0"/>
              </a:rPr>
              <a:t>Member</a:t>
            </a:r>
            <a:r>
              <a:rPr lang="ko-KR" altLang="en-US" sz="2400" b="1" dirty="0">
                <a:latin typeface="Comic Sans MS" panose="030F0702030302020204" pitchFamily="66" charset="0"/>
              </a:rPr>
              <a:t>정보 알아내기</a:t>
            </a:r>
            <a:endParaRPr lang="en-US" altLang="ko-KR" sz="2400" b="1" dirty="0">
              <a:latin typeface="Comic Sans MS" panose="030F0702030302020204" pitchFamily="66" charset="0"/>
            </a:endParaRPr>
          </a:p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getMemberByProfile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Long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205L;</a:t>
            </a:r>
          </a:p>
          <a:p>
            <a:pPr lvl="1"/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pRepo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.findById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pno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ifPresent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-&gt;{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member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.getMember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ko-KR" b="1" i="1" dirty="0">
                <a:solidFill>
                  <a:srgbClr val="0000C0"/>
                </a:solidFill>
                <a:latin typeface="Consolas" panose="020B0609020204030204" pitchFamily="49" charset="0"/>
              </a:rPr>
              <a:t>	log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.isCurrentYn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":"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+  </a:t>
            </a:r>
          </a:p>
          <a:p>
            <a:pPr lvl="1"/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		  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member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.getMname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"----"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member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.getMrole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dirty="0"/>
          </a:p>
          <a:p>
            <a:r>
              <a:rPr lang="en-US" altLang="ko-KR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Hibernate: select profiledto0_.pno as pno1_18_0_, profiledto0_.current_yn as current_yn2_18_0_, profiledto0_.fname as fname3_18_0_, profiledto0_.member_mid as member_mid4_18_0_, memberdto1_.mid as mid1_15_1_, memberdto1_.mname as mname2_15_1_, memberdto1_.mpassword as mpassword3_15_1_, memberdto1_.mrole as mrole4_15_1_ </a:t>
            </a:r>
          </a:p>
          <a:p>
            <a:r>
              <a:rPr lang="en-US" altLang="ko-KR" dirty="0">
                <a:highlight>
                  <a:srgbClr val="FFFF00"/>
                </a:highlight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from </a:t>
            </a:r>
            <a:r>
              <a:rPr lang="en-US" altLang="ko-KR" dirty="0" err="1">
                <a:highlight>
                  <a:srgbClr val="FFFF00"/>
                </a:highlight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tbl_profile</a:t>
            </a:r>
            <a:r>
              <a:rPr lang="en-US" altLang="ko-KR" dirty="0">
                <a:highlight>
                  <a:srgbClr val="FFFF00"/>
                </a:highlight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profiledto0_ </a:t>
            </a:r>
            <a:r>
              <a:rPr lang="en-US" altLang="ko-KR" dirty="0">
                <a:highlight>
                  <a:srgbClr val="FFFF00"/>
                </a:highlight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left outer join</a:t>
            </a:r>
            <a:r>
              <a:rPr lang="en-US" altLang="ko-KR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err="1">
                <a:highlight>
                  <a:srgbClr val="FFFF00"/>
                </a:highlight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tbl_members</a:t>
            </a:r>
            <a:r>
              <a:rPr lang="en-US" altLang="ko-KR" dirty="0"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 memberdto1_ on profiledto0_.member_mid=memberdto1_.mid </a:t>
            </a:r>
            <a:r>
              <a:rPr lang="en-US" altLang="ko-KR" dirty="0">
                <a:highlight>
                  <a:srgbClr val="FFFF00"/>
                </a:highlight>
                <a:latin typeface="Comic Sans MS" panose="030F0702030302020204" pitchFamily="66" charset="0"/>
                <a:ea typeface="Arial Unicode MS" panose="020B0604020202020204" pitchFamily="50" charset="-127"/>
                <a:cs typeface="Arial Unicode MS" panose="020B0604020202020204" pitchFamily="50" charset="-127"/>
              </a:rPr>
              <a:t>where profiledto0_.pno=?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25544391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다대일 단방향 처리  </a:t>
            </a:r>
            <a:r>
              <a:rPr lang="en-US" altLang="ko-KR" sz="2400" b="1" dirty="0"/>
              <a:t>- Member</a:t>
            </a:r>
            <a:r>
              <a:rPr lang="ko-KR" altLang="en-US" sz="2400" b="1" dirty="0"/>
              <a:t>로 </a:t>
            </a:r>
            <a:r>
              <a:rPr lang="en-US" altLang="ko-KR" sz="2400" b="1" dirty="0"/>
              <a:t>Profile</a:t>
            </a:r>
            <a:r>
              <a:rPr lang="ko-KR" altLang="en-US" sz="2400" b="1" dirty="0"/>
              <a:t> 알아내기</a:t>
            </a:r>
            <a:endParaRPr lang="en-US" altLang="ko-KR" sz="2400" b="1" dirty="0"/>
          </a:p>
          <a:p>
            <a:endParaRPr lang="en-US" altLang="ko-KR" dirty="0"/>
          </a:p>
          <a:p>
            <a:pPr algn="l"/>
            <a:r>
              <a:rPr lang="en-US" altLang="ko-KR" sz="2000" b="1" dirty="0">
                <a:solidFill>
                  <a:srgbClr val="7F0055"/>
                </a:solidFill>
                <a:latin typeface="Comic Sans MS" panose="030F0702030302020204" pitchFamily="66" charset="0"/>
              </a:rPr>
              <a:t>public</a:t>
            </a:r>
            <a:r>
              <a:rPr lang="en-US" altLang="ko-KR" sz="2000" b="1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mic Sans MS" panose="030F0702030302020204" pitchFamily="66" charset="0"/>
              </a:rPr>
              <a:t>interface</a:t>
            </a:r>
            <a:r>
              <a:rPr lang="en-US" altLang="ko-KR" sz="2000" b="1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ProfileRepository</a:t>
            </a:r>
            <a:r>
              <a:rPr lang="en-US" altLang="ko-KR" sz="2000" b="1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</a:p>
          <a:p>
            <a:pPr algn="l"/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</a:t>
            </a:r>
            <a:r>
              <a:rPr lang="en-US" altLang="ko-KR" sz="2000" b="1" dirty="0">
                <a:solidFill>
                  <a:srgbClr val="7F0055"/>
                </a:solidFill>
                <a:latin typeface="Comic Sans MS" panose="030F0702030302020204" pitchFamily="66" charset="0"/>
              </a:rPr>
              <a:t>extends</a:t>
            </a:r>
            <a:r>
              <a:rPr lang="en-US" altLang="ko-KR" sz="2000" b="1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CrudRepository</a:t>
            </a:r>
            <a:r>
              <a:rPr lang="en-US" altLang="ko-KR" sz="2000" b="1" dirty="0">
                <a:solidFill>
                  <a:srgbClr val="000000"/>
                </a:solidFill>
                <a:latin typeface="Comic Sans MS" panose="030F0702030302020204" pitchFamily="66" charset="0"/>
              </a:rPr>
              <a:t>&lt;</a:t>
            </a:r>
            <a:r>
              <a:rPr lang="en-US" altLang="ko-KR" sz="2000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ProfileDTO</a:t>
            </a:r>
            <a:r>
              <a:rPr lang="en-US" altLang="ko-KR" sz="2000" b="1" dirty="0">
                <a:solidFill>
                  <a:srgbClr val="000000"/>
                </a:solidFill>
                <a:latin typeface="Comic Sans MS" panose="030F0702030302020204" pitchFamily="66" charset="0"/>
              </a:rPr>
              <a:t>, Long&gt;{</a:t>
            </a:r>
            <a:endParaRPr lang="ko-KR" altLang="en-US" sz="2000" dirty="0">
              <a:latin typeface="Comic Sans MS" panose="030F0702030302020204" pitchFamily="66" charset="0"/>
            </a:endParaRPr>
          </a:p>
          <a:p>
            <a:pPr algn="l"/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	List&lt;</a:t>
            </a:r>
            <a:r>
              <a:rPr lang="en-US" altLang="ko-KR" sz="2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ProfileDTO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&gt; </a:t>
            </a:r>
            <a:r>
              <a:rPr lang="en-US" altLang="ko-KR" sz="2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findByMember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US" altLang="ko-KR" sz="2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MemberDTO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ko-KR" sz="2000" dirty="0">
                <a:solidFill>
                  <a:srgbClr val="6A3E3E"/>
                </a:solidFill>
                <a:latin typeface="Comic Sans MS" panose="030F0702030302020204" pitchFamily="66" charset="0"/>
              </a:rPr>
              <a:t>member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);//1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	List&lt;</a:t>
            </a:r>
            <a:r>
              <a:rPr lang="en-US" altLang="ko-KR" sz="2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ProfileDTO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&gt; </a:t>
            </a:r>
            <a:r>
              <a:rPr lang="en-US" altLang="ko-KR" sz="2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findAllByMember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US" altLang="ko-KR" sz="2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MemberDTO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ko-KR" sz="2000" dirty="0">
                <a:solidFill>
                  <a:srgbClr val="6A3E3E"/>
                </a:solidFill>
                <a:latin typeface="Comic Sans MS" panose="030F0702030302020204" pitchFamily="66" charset="0"/>
              </a:rPr>
              <a:t>member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);//2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	List&lt;</a:t>
            </a:r>
            <a:r>
              <a:rPr lang="en-US" altLang="ko-KR" sz="2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ProfileDTO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&gt; </a:t>
            </a:r>
            <a:r>
              <a:rPr lang="en-US" altLang="ko-KR" sz="20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findAllByMemberMid</a:t>
            </a:r>
            <a:r>
              <a:rPr lang="en-US" altLang="ko-KR" sz="2000" dirty="0">
                <a:solidFill>
                  <a:srgbClr val="000000"/>
                </a:solidFill>
                <a:latin typeface="Comic Sans MS" panose="030F0702030302020204" pitchFamily="66" charset="0"/>
              </a:rPr>
              <a:t>(String mid);//3</a:t>
            </a:r>
          </a:p>
          <a:p>
            <a:pPr algn="l"/>
            <a:r>
              <a:rPr lang="en-US" altLang="ko-KR" sz="2000" dirty="0">
                <a:latin typeface="Comic Sans MS" panose="030F0702030302020204" pitchFamily="66" charset="0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550A2E-F825-CDA6-A5C0-D3C52BD98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2" y="4342827"/>
            <a:ext cx="2267266" cy="1886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AE515D-1D41-232A-1FDC-DE283664C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29" y="4018932"/>
            <a:ext cx="2705478" cy="253400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9B21D78-8E02-9660-F9A5-47939041015A}"/>
              </a:ext>
            </a:extLst>
          </p:cNvPr>
          <p:cNvSpPr/>
          <p:nvPr/>
        </p:nvSpPr>
        <p:spPr>
          <a:xfrm>
            <a:off x="4714829" y="428238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6231199-E0E6-9E1C-909A-5D35E97E6350}"/>
              </a:ext>
            </a:extLst>
          </p:cNvPr>
          <p:cNvSpPr/>
          <p:nvPr/>
        </p:nvSpPr>
        <p:spPr>
          <a:xfrm>
            <a:off x="772793" y="4342827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1,2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DCDCC-1CA8-7B36-DD47-5CBB47934C20}"/>
              </a:ext>
            </a:extLst>
          </p:cNvPr>
          <p:cNvSpPr txBox="1"/>
          <p:nvPr/>
        </p:nvSpPr>
        <p:spPr>
          <a:xfrm>
            <a:off x="1687193" y="628183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Join</a:t>
            </a:r>
            <a:r>
              <a:rPr lang="ko-KR" altLang="en-US" dirty="0"/>
              <a:t>불필요</a:t>
            </a:r>
            <a:r>
              <a:rPr lang="en-US" altLang="ko-KR" dirty="0"/>
              <a:t>, </a:t>
            </a:r>
            <a:r>
              <a:rPr lang="ko-KR" altLang="en-US" dirty="0"/>
              <a:t>성능 더 효율적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D1F59-4F00-201E-DFFD-44F6C564A0A9}"/>
              </a:ext>
            </a:extLst>
          </p:cNvPr>
          <p:cNvSpPr txBox="1"/>
          <p:nvPr/>
        </p:nvSpPr>
        <p:spPr>
          <a:xfrm>
            <a:off x="7311925" y="622904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Join</a:t>
            </a:r>
            <a:r>
              <a:rPr lang="ko-KR" altLang="en-US" dirty="0"/>
              <a:t>필요</a:t>
            </a:r>
            <a:r>
              <a:rPr lang="en-US" altLang="ko-KR" dirty="0"/>
              <a:t>, </a:t>
            </a:r>
            <a:r>
              <a:rPr lang="ko-KR" altLang="en-US" dirty="0"/>
              <a:t>성능저하</a:t>
            </a:r>
          </a:p>
        </p:txBody>
      </p:sp>
    </p:spTree>
    <p:extLst>
      <p:ext uri="{BB962C8B-B14F-4D97-AF65-F5344CB8AC3E}">
        <p14:creationId xmlns:p14="http://schemas.microsoft.com/office/powerpoint/2010/main" val="3819978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>
                <a:latin typeface="Comic Sans MS" panose="030F0702030302020204" pitchFamily="66" charset="0"/>
              </a:rPr>
              <a:t>다대일 단방향 처리  </a:t>
            </a:r>
            <a:r>
              <a:rPr lang="en-US" altLang="ko-KR" sz="2400" b="1" dirty="0">
                <a:latin typeface="Comic Sans MS" panose="030F0702030302020204" pitchFamily="66" charset="0"/>
              </a:rPr>
              <a:t>- JPA</a:t>
            </a:r>
            <a:r>
              <a:rPr lang="ko-KR" altLang="en-US" sz="2400" b="1" dirty="0">
                <a:latin typeface="Comic Sans MS" panose="030F0702030302020204" pitchFamily="66" charset="0"/>
              </a:rPr>
              <a:t>가  </a:t>
            </a:r>
            <a:r>
              <a:rPr lang="en-US" altLang="ko-KR" sz="2400" b="1" dirty="0">
                <a:latin typeface="Comic Sans MS" panose="030F0702030302020204" pitchFamily="66" charset="0"/>
              </a:rPr>
              <a:t>join</a:t>
            </a:r>
            <a:r>
              <a:rPr lang="ko-KR" altLang="en-US" sz="2400" b="1" dirty="0">
                <a:latin typeface="Comic Sans MS" panose="030F0702030302020204" pitchFamily="66" charset="0"/>
              </a:rPr>
              <a:t>처리</a:t>
            </a:r>
            <a:endParaRPr lang="en-US" altLang="ko-KR" sz="2400" b="1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</a:rPr>
              <a:t>member</a:t>
            </a:r>
            <a:r>
              <a:rPr lang="ko-KR" altLang="en-US" sz="2000" dirty="0">
                <a:latin typeface="Comic Sans MS" panose="030F0702030302020204" pitchFamily="66" charset="0"/>
              </a:rPr>
              <a:t>가 가지는 </a:t>
            </a:r>
            <a:r>
              <a:rPr lang="en-US" altLang="ko-KR" sz="2000" dirty="0">
                <a:latin typeface="Comic Sans MS" panose="030F0702030302020204" pitchFamily="66" charset="0"/>
              </a:rPr>
              <a:t>profile</a:t>
            </a:r>
            <a:r>
              <a:rPr lang="ko-KR" altLang="en-US" sz="2000" dirty="0">
                <a:latin typeface="Comic Sans MS" panose="030F0702030302020204" pitchFamily="66" charset="0"/>
              </a:rPr>
              <a:t>의 개수를 알아보자</a:t>
            </a:r>
            <a:r>
              <a:rPr lang="en-US" altLang="ko-KR" sz="2000" dirty="0">
                <a:latin typeface="Comic Sans MS" panose="030F0702030302020204" pitchFamily="66" charset="0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</a:rPr>
              <a:t>member</a:t>
            </a:r>
            <a:r>
              <a:rPr lang="ko-KR" altLang="en-US" sz="2000" dirty="0">
                <a:latin typeface="Comic Sans MS" panose="030F0702030302020204" pitchFamily="66" charset="0"/>
              </a:rPr>
              <a:t>가 </a:t>
            </a:r>
            <a:r>
              <a:rPr lang="en-US" altLang="ko-KR" sz="2000" dirty="0">
                <a:latin typeface="Comic Sans MS" panose="030F0702030302020204" pitchFamily="66" charset="0"/>
              </a:rPr>
              <a:t>profile</a:t>
            </a:r>
            <a:r>
              <a:rPr lang="ko-KR" altLang="en-US" sz="2000" dirty="0">
                <a:latin typeface="Comic Sans MS" panose="030F0702030302020204" pitchFamily="66" charset="0"/>
              </a:rPr>
              <a:t>정보를 알 수 없음으로 </a:t>
            </a:r>
            <a:r>
              <a:rPr lang="en-US" altLang="ko-KR" sz="2000" dirty="0">
                <a:latin typeface="Comic Sans MS" panose="030F0702030302020204" pitchFamily="66" charset="0"/>
              </a:rPr>
              <a:t>JPQL </a:t>
            </a:r>
            <a:r>
              <a:rPr lang="ko-KR" altLang="en-US" sz="2000" dirty="0">
                <a:latin typeface="Comic Sans MS" panose="030F0702030302020204" pitchFamily="66" charset="0"/>
              </a:rPr>
              <a:t>이용한다</a:t>
            </a:r>
            <a:r>
              <a:rPr lang="en-US" altLang="ko-KR" sz="2000" dirty="0">
                <a:latin typeface="Comic Sans MS" panose="030F0702030302020204" pitchFamily="66" charset="0"/>
              </a:rPr>
              <a:t>. </a:t>
            </a:r>
            <a:endParaRPr lang="ko-KR" altLang="en-US" sz="2000" dirty="0">
              <a:latin typeface="Comic Sans MS" panose="030F0702030302020204" pitchFamily="66" charset="0"/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Comic Sans MS" panose="030F0702030302020204" pitchFamily="66" charset="0"/>
              </a:rPr>
              <a:t>outer join</a:t>
            </a:r>
            <a:r>
              <a:rPr lang="ko-KR" altLang="en-US" sz="2000" dirty="0">
                <a:latin typeface="Comic Sans MS" panose="030F0702030302020204" pitchFamily="66" charset="0"/>
              </a:rPr>
              <a:t>을 이용하여 모든 </a:t>
            </a:r>
            <a:r>
              <a:rPr lang="en-US" altLang="ko-KR" sz="2000" dirty="0">
                <a:latin typeface="Comic Sans MS" panose="030F0702030302020204" pitchFamily="66" charset="0"/>
              </a:rPr>
              <a:t>member</a:t>
            </a:r>
            <a:r>
              <a:rPr lang="ko-KR" altLang="en-US" sz="2000" dirty="0">
                <a:latin typeface="Comic Sans MS" panose="030F0702030302020204" pitchFamily="66" charset="0"/>
              </a:rPr>
              <a:t>의 </a:t>
            </a:r>
            <a:r>
              <a:rPr lang="en-US" altLang="ko-KR" sz="2000" dirty="0">
                <a:latin typeface="Comic Sans MS" panose="030F0702030302020204" pitchFamily="66" charset="0"/>
              </a:rPr>
              <a:t>profile count</a:t>
            </a:r>
            <a:r>
              <a:rPr lang="ko-KR" altLang="en-US" sz="2000" dirty="0">
                <a:latin typeface="Comic Sans MS" panose="030F0702030302020204" pitchFamily="66" charset="0"/>
              </a:rPr>
              <a:t>를 </a:t>
            </a:r>
            <a:r>
              <a:rPr lang="en-US" altLang="ko-KR" sz="2000" dirty="0">
                <a:latin typeface="Comic Sans MS" panose="030F0702030302020204" pitchFamily="66" charset="0"/>
              </a:rPr>
              <a:t>select</a:t>
            </a:r>
            <a:r>
              <a:rPr lang="ko-KR" altLang="en-US" sz="2000" dirty="0">
                <a:latin typeface="Comic Sans MS" panose="030F0702030302020204" pitchFamily="66" charset="0"/>
              </a:rPr>
              <a:t>해본다</a:t>
            </a:r>
            <a:r>
              <a:rPr lang="en-US" altLang="ko-KR" sz="2000" dirty="0">
                <a:latin typeface="Comic Sans MS" panose="030F0702030302020204" pitchFamily="66" charset="0"/>
              </a:rPr>
              <a:t>. </a:t>
            </a:r>
          </a:p>
          <a:p>
            <a:pPr lvl="1"/>
            <a:endParaRPr lang="en-US" altLang="ko-KR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646464"/>
                </a:solidFill>
                <a:latin typeface="Consolas" panose="020B0609020204030204" pitchFamily="49" charset="0"/>
              </a:rPr>
              <a:t>@Query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"select m.mid, count(p) "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 from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MemberDTO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m left outer join </a:t>
            </a:r>
            <a:r>
              <a:rPr lang="en-US" altLang="ko-KR" dirty="0" err="1">
                <a:solidFill>
                  <a:srgbClr val="2A00FF"/>
                </a:solidFill>
                <a:latin typeface="Consolas" panose="020B0609020204030204" pitchFamily="49" charset="0"/>
              </a:rPr>
              <a:t>ProfileDTO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 p "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2A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 on (m.mid = </a:t>
            </a:r>
            <a:r>
              <a:rPr lang="en-US" altLang="ko-KR" dirty="0" err="1">
                <a:solidFill>
                  <a:srgbClr val="2A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p.member</a:t>
            </a:r>
            <a:r>
              <a:rPr lang="en-US" altLang="ko-KR" dirty="0">
                <a:solidFill>
                  <a:srgbClr val="2A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 "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 where m.mid like %?1% ＂</a:t>
            </a:r>
            <a:r>
              <a:rPr lang="ko-KR" altLang="en-US" dirty="0">
                <a:solidFill>
                  <a:srgbClr val="2A00FF"/>
                </a:solidFill>
                <a:latin typeface="Consolas" panose="020B0609020204030204" pitchFamily="49" charset="0"/>
              </a:rPr>
              <a:t>　</a:t>
            </a:r>
            <a:endParaRPr lang="en-US" altLang="ko-KR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 group by m.mid"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List&lt;Object[]&gt;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getMemberWithProfileCount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mid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600" dirty="0">
              <a:solidFill>
                <a:srgbClr val="C0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getProfileCount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List&lt;Object[]&gt; </a:t>
            </a:r>
            <a:r>
              <a:rPr lang="en-US" altLang="ko-KR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C0"/>
                </a:solidFill>
                <a:latin typeface="Consolas" panose="020B0609020204030204" pitchFamily="49" charset="0"/>
              </a:rPr>
              <a:t>pRepo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getMemberWithProfileCount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A00FF"/>
                </a:solidFill>
                <a:latin typeface="Consolas" panose="020B0609020204030204" pitchFamily="49" charset="0"/>
              </a:rPr>
              <a:t>"user2"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.forEach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</a:t>
            </a:r>
            <a:r>
              <a:rPr lang="en-US" altLang="ko-KR" b="1" i="1" dirty="0">
                <a:solidFill>
                  <a:srgbClr val="0000C0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.info(</a:t>
            </a:r>
            <a:r>
              <a:rPr lang="en-US" altLang="ko-KR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Arrays.toString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/>
              <a:t> </a:t>
            </a:r>
            <a:endParaRPr lang="en-US" altLang="ko-KR" dirty="0">
              <a:solidFill>
                <a:srgbClr val="C0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682" y="4250079"/>
            <a:ext cx="962909" cy="200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D0BE64-9F0E-766D-3FD9-3278D75B497B}"/>
              </a:ext>
            </a:extLst>
          </p:cNvPr>
          <p:cNvSpPr/>
          <p:nvPr/>
        </p:nvSpPr>
        <p:spPr>
          <a:xfrm>
            <a:off x="7638898" y="3286911"/>
            <a:ext cx="3870350" cy="72012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on (m = </a:t>
            </a:r>
            <a:r>
              <a:rPr lang="en-US" altLang="ko-KR" sz="2800" b="1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p.member</a:t>
            </a:r>
            <a:r>
              <a:rPr lang="en-US" altLang="ko-KR" sz="2800" b="1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8B7DE0-6E0F-844F-9706-C463B352B3FE}"/>
              </a:ext>
            </a:extLst>
          </p:cNvPr>
          <p:cNvSpPr txBox="1"/>
          <p:nvPr/>
        </p:nvSpPr>
        <p:spPr>
          <a:xfrm>
            <a:off x="4853352" y="408269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 err="1">
                <a:solidFill>
                  <a:srgbClr val="FF0000"/>
                </a:solidFill>
              </a:rPr>
              <a:t>버젼문법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75972-CB70-3F7D-B73D-15F88FBD7E13}"/>
              </a:ext>
            </a:extLst>
          </p:cNvPr>
          <p:cNvSpPr txBox="1"/>
          <p:nvPr/>
        </p:nvSpPr>
        <p:spPr>
          <a:xfrm>
            <a:off x="9867727" y="2817376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ko-KR" altLang="en-US" dirty="0" err="1">
                <a:solidFill>
                  <a:srgbClr val="FF0000"/>
                </a:solidFill>
              </a:rPr>
              <a:t>버젼문법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5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988257" y="105748"/>
            <a:ext cx="63001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프로젝트</a:t>
            </a:r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SpringBoot </a:t>
            </a:r>
            <a:r>
              <a:rPr lang="ko-KR" altLang="en-US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생성</a:t>
            </a:r>
            <a:endParaRPr lang="en-US" altLang="ko-KR" sz="2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34" y="2278418"/>
            <a:ext cx="4275543" cy="349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64" y="1971393"/>
            <a:ext cx="3396625" cy="447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05" y="1871132"/>
            <a:ext cx="3811358" cy="4676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69296" y="4605372"/>
            <a:ext cx="3984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라이브러리 다운로드 시간이 소요됨</a:t>
            </a:r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처음에는</a:t>
            </a:r>
            <a:r>
              <a:rPr lang="en-US" altLang="ko-KR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 Lombok, Spring Web</a:t>
            </a:r>
            <a:r>
              <a:rPr lang="ko-KR" altLang="en-US" sz="1600">
                <a:latin typeface="HY헤드라인M" panose="02030600000101010101" pitchFamily="18" charset="-127"/>
                <a:ea typeface="HY헤드라인M" panose="02030600000101010101" pitchFamily="18" charset="-127"/>
              </a:rPr>
              <a:t>정도 선택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082" y="3324377"/>
            <a:ext cx="3057597" cy="951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499350" y="2654300"/>
            <a:ext cx="1612900" cy="4508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88FA0-9A54-BAA1-ED30-D45E3C332D88}"/>
              </a:ext>
            </a:extLst>
          </p:cNvPr>
          <p:cNvSpPr txBox="1"/>
          <p:nvPr/>
        </p:nvSpPr>
        <p:spPr>
          <a:xfrm>
            <a:off x="8603576" y="2735818"/>
            <a:ext cx="11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highlight>
                  <a:srgbClr val="FFFF00"/>
                </a:highlight>
              </a:rPr>
              <a:t>3.3.2</a:t>
            </a:r>
            <a:endParaRPr lang="ko-KR" altLang="en-US" sz="24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859716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다대일 단방향 처리  </a:t>
            </a:r>
            <a:r>
              <a:rPr lang="en-US" altLang="ko-KR" sz="2400" b="1" dirty="0"/>
              <a:t>- JPA</a:t>
            </a:r>
            <a:r>
              <a:rPr lang="ko-KR" altLang="en-US" sz="2400" b="1" dirty="0"/>
              <a:t>이 </a:t>
            </a:r>
            <a:r>
              <a:rPr lang="en-US" altLang="ko-KR" sz="2400" b="1" dirty="0"/>
              <a:t>join</a:t>
            </a:r>
            <a:r>
              <a:rPr lang="ko-KR" altLang="en-US" sz="2400" b="1" dirty="0"/>
              <a:t>처리</a:t>
            </a:r>
            <a:endParaRPr lang="en-US" altLang="ko-KR" sz="2400" b="1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member</a:t>
            </a:r>
            <a:r>
              <a:rPr lang="ko-KR" altLang="en-US" sz="2000" dirty="0"/>
              <a:t>와 </a:t>
            </a:r>
            <a:r>
              <a:rPr lang="en-US" altLang="ko-KR" sz="2000" dirty="0"/>
              <a:t>profile</a:t>
            </a:r>
            <a:r>
              <a:rPr lang="ko-KR" altLang="en-US" sz="2000" dirty="0"/>
              <a:t>를 </a:t>
            </a:r>
            <a:r>
              <a:rPr lang="en-US" altLang="ko-KR" sz="2000" dirty="0"/>
              <a:t>join</a:t>
            </a:r>
            <a:r>
              <a:rPr lang="ko-KR" altLang="en-US" sz="2000" dirty="0"/>
              <a:t>하여 모든 정보를 추출해본다</a:t>
            </a:r>
            <a:r>
              <a:rPr lang="en-US" altLang="ko-KR" sz="2000" dirty="0"/>
              <a:t>. 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@Query("select m, p "</a:t>
            </a: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+ "from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MemberDTO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m left outer join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ProfileDTO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p on (m.mid =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p.member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 "</a:t>
            </a: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+ "where m.mid like '%'||?1||'%' and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p.</a:t>
            </a:r>
            <a:r>
              <a:rPr lang="en-US" altLang="ko-KR" sz="1800" dirty="0" err="1">
                <a:solidFill>
                  <a:srgbClr val="0000C0"/>
                </a:solidFill>
                <a:effectLst/>
                <a:latin typeface="Courier New" panose="02070309020205020404" pitchFamily="49" charset="0"/>
              </a:rPr>
              <a:t>currentYn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=true ")</a:t>
            </a: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public List&lt;Object[]&gt;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getMemberWithProfile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(String mid);</a:t>
            </a:r>
          </a:p>
          <a:p>
            <a:pPr lvl="2">
              <a:lnSpc>
                <a:spcPct val="150000"/>
              </a:lnSpc>
            </a:pPr>
            <a:endParaRPr lang="en-US" altLang="ko-KR" sz="1600" dirty="0">
              <a:solidFill>
                <a:srgbClr val="C0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@Test</a:t>
            </a: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public void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getMemberWithProfileTest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 { </a:t>
            </a: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List&lt;Object[]&gt; result =</a:t>
            </a: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memberRepo.getMemberWithProfile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zzilre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");</a:t>
            </a: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result.forEach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arr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-&gt;{</a:t>
            </a: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System.</a:t>
            </a:r>
            <a:r>
              <a:rPr lang="en-US" altLang="ko-KR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out.println</a:t>
            </a:r>
            <a:r>
              <a:rPr lang="en-US" altLang="ko-KR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Arrays.toString</a:t>
            </a:r>
            <a:r>
              <a:rPr lang="en-US" altLang="ko-KR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arr</a:t>
            </a:r>
            <a:r>
              <a:rPr lang="en-US" altLang="ko-KR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));</a:t>
            </a:r>
          </a:p>
          <a:p>
            <a:pPr lvl="1"/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});</a:t>
            </a:r>
          </a:p>
          <a:p>
            <a:pPr lvl="1"/>
            <a:r>
              <a:rPr lang="en-US" altLang="ko-KR" sz="16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}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endParaRPr lang="en-US" altLang="ko-KR" dirty="0">
              <a:solidFill>
                <a:srgbClr val="C0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09" y="6325094"/>
            <a:ext cx="6303786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9972810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일대다 단방향 처리 </a:t>
            </a:r>
            <a:r>
              <a:rPr lang="en-US" altLang="ko-KR" sz="2400" b="1"/>
              <a:t>– DTO</a:t>
            </a:r>
            <a:r>
              <a:rPr lang="ko-KR" altLang="en-US" sz="2400" b="1"/>
              <a:t>생성</a:t>
            </a:r>
            <a:endParaRPr lang="en-US" altLang="ko-KR" sz="2400" b="1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/>
          </a:p>
          <a:p>
            <a:pPr lvl="1"/>
            <a:r>
              <a:rPr lang="en-US" altLang="ko-KR" sz="1600"/>
              <a:t>@Getter</a:t>
            </a:r>
          </a:p>
          <a:p>
            <a:pPr lvl="1"/>
            <a:r>
              <a:rPr lang="en-US" altLang="ko-KR" sz="1600"/>
              <a:t>@Setter</a:t>
            </a:r>
          </a:p>
          <a:p>
            <a:pPr lvl="1"/>
            <a:r>
              <a:rPr lang="en-US" altLang="ko-KR" sz="1600"/>
              <a:t>@ToString</a:t>
            </a:r>
          </a:p>
          <a:p>
            <a:pPr lvl="1"/>
            <a:r>
              <a:rPr lang="en-US" altLang="ko-KR" sz="1600"/>
              <a:t>@Entity</a:t>
            </a:r>
          </a:p>
          <a:p>
            <a:pPr lvl="1"/>
            <a:r>
              <a:rPr lang="en-US" altLang="ko-KR" sz="1600"/>
              <a:t>@Table(name="tbl_pdsfiles")</a:t>
            </a:r>
          </a:p>
          <a:p>
            <a:pPr lvl="1"/>
            <a:r>
              <a:rPr lang="en-US" altLang="ko-KR" sz="1600"/>
              <a:t>@EqualsAndHashCode(of="fno")</a:t>
            </a:r>
          </a:p>
          <a:p>
            <a:pPr lvl="1"/>
            <a:r>
              <a:rPr lang="en-US" altLang="ko-KR" sz="1600" b="1"/>
              <a:t>public class PDSFile {</a:t>
            </a:r>
          </a:p>
          <a:p>
            <a:pPr lvl="2"/>
            <a:r>
              <a:rPr lang="en-US" altLang="ko-KR" sz="1600"/>
              <a:t>@Id</a:t>
            </a:r>
          </a:p>
          <a:p>
            <a:pPr lvl="2"/>
            <a:r>
              <a:rPr lang="en-US" altLang="ko-KR" sz="1600"/>
              <a:t>@GeneratedValue(strategy = GenerationType.</a:t>
            </a:r>
            <a:r>
              <a:rPr lang="en-US" altLang="ko-KR" sz="1600" b="1" i="1"/>
              <a:t>AUTO)</a:t>
            </a:r>
          </a:p>
          <a:p>
            <a:pPr lvl="2"/>
            <a:r>
              <a:rPr lang="en-US" altLang="ko-KR" sz="1600" b="1"/>
              <a:t>private Long fno;</a:t>
            </a:r>
          </a:p>
          <a:p>
            <a:pPr lvl="2"/>
            <a:r>
              <a:rPr lang="en-US" altLang="ko-KR" sz="1600" b="1"/>
              <a:t>private String pdsfilename;</a:t>
            </a:r>
          </a:p>
          <a:p>
            <a:pPr lvl="1"/>
            <a:r>
              <a:rPr lang="en-US" altLang="ko-KR" sz="160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715828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일대다 단방향 처리 </a:t>
            </a:r>
            <a:r>
              <a:rPr lang="en-US" altLang="ko-KR" sz="2400" b="1" dirty="0"/>
              <a:t>– DTO</a:t>
            </a:r>
            <a:r>
              <a:rPr lang="ko-KR" altLang="en-US" sz="2400" b="1" dirty="0"/>
              <a:t>생성</a:t>
            </a:r>
            <a:endParaRPr lang="en-US" altLang="ko-KR" sz="2400" b="1" dirty="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 dirty="0"/>
          </a:p>
          <a:p>
            <a:r>
              <a:rPr lang="en-US" altLang="ko-KR" sz="1600" dirty="0"/>
              <a:t>@Getter @Setter @ToString</a:t>
            </a:r>
          </a:p>
          <a:p>
            <a:r>
              <a:rPr lang="en-US" altLang="ko-KR" sz="1600" dirty="0"/>
              <a:t>@Entity @Table(name="tbl_pdsboard") @EqualsAndHashCode(of="pid")</a:t>
            </a:r>
          </a:p>
          <a:p>
            <a:r>
              <a:rPr lang="en-US" altLang="ko-KR" sz="1600" dirty="0"/>
              <a:t>public class </a:t>
            </a:r>
            <a:r>
              <a:rPr lang="en-US" altLang="ko-KR" sz="1600" dirty="0" err="1"/>
              <a:t>PDSBoard</a:t>
            </a:r>
            <a:r>
              <a:rPr lang="en-US" altLang="ko-KR" sz="1600" dirty="0"/>
              <a:t> {</a:t>
            </a:r>
          </a:p>
          <a:p>
            <a:pPr lvl="1"/>
            <a:r>
              <a:rPr lang="en-US" altLang="ko-KR" sz="1600" dirty="0"/>
              <a:t>@Id</a:t>
            </a:r>
          </a:p>
          <a:p>
            <a:pPr lvl="1"/>
            <a:r>
              <a:rPr lang="en-US" altLang="ko-KR" sz="1600" dirty="0"/>
              <a:t>@GeneratedValue(strategy = </a:t>
            </a:r>
            <a:r>
              <a:rPr lang="en-US" altLang="ko-KR" sz="1600" dirty="0" err="1"/>
              <a:t>GenerationType.</a:t>
            </a:r>
            <a:r>
              <a:rPr lang="en-US" altLang="ko-KR" sz="1600" i="1" dirty="0" err="1"/>
              <a:t>AUTO</a:t>
            </a:r>
            <a:r>
              <a:rPr lang="en-US" altLang="ko-KR" sz="1600" i="1" dirty="0"/>
              <a:t>)</a:t>
            </a:r>
          </a:p>
          <a:p>
            <a:pPr lvl="1"/>
            <a:r>
              <a:rPr lang="en-US" altLang="ko-KR" sz="1600" dirty="0"/>
              <a:t>private Long </a:t>
            </a:r>
            <a:r>
              <a:rPr lang="en-US" altLang="ko-KR" sz="1600" dirty="0" err="1"/>
              <a:t>pid</a:t>
            </a:r>
            <a:r>
              <a:rPr lang="en-US" altLang="ko-KR" sz="1600" dirty="0"/>
              <a:t>;</a:t>
            </a:r>
          </a:p>
          <a:p>
            <a:pPr lvl="1"/>
            <a:r>
              <a:rPr lang="en-US" altLang="ko-KR" sz="1600" dirty="0"/>
              <a:t>private String </a:t>
            </a:r>
            <a:r>
              <a:rPr lang="en-US" altLang="ko-KR" sz="1600" dirty="0" err="1"/>
              <a:t>pname</a:t>
            </a:r>
            <a:r>
              <a:rPr lang="en-US" altLang="ko-KR" sz="1600" dirty="0"/>
              <a:t>;</a:t>
            </a:r>
          </a:p>
          <a:p>
            <a:pPr lvl="1"/>
            <a:r>
              <a:rPr lang="en-US" altLang="ko-KR" sz="1600" dirty="0"/>
              <a:t>private String </a:t>
            </a:r>
            <a:r>
              <a:rPr lang="en-US" altLang="ko-KR" sz="1600" dirty="0" err="1"/>
              <a:t>pwriter</a:t>
            </a:r>
            <a:r>
              <a:rPr lang="en-US" altLang="ko-KR" sz="1600" dirty="0"/>
              <a:t>;</a:t>
            </a:r>
          </a:p>
          <a:p>
            <a:pPr lvl="1"/>
            <a:endParaRPr lang="ko-KR" altLang="en-US" sz="1600" dirty="0"/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@OneToMany(cascade = </a:t>
            </a:r>
            <a:r>
              <a:rPr lang="en-US" altLang="ko-KR" sz="1600" dirty="0" err="1">
                <a:solidFill>
                  <a:srgbClr val="FF0000"/>
                </a:solidFill>
              </a:rPr>
              <a:t>CascadeType.</a:t>
            </a:r>
            <a:r>
              <a:rPr lang="en-US" altLang="ko-KR" sz="1600" i="1" dirty="0" err="1">
                <a:solidFill>
                  <a:srgbClr val="FF0000"/>
                </a:solidFill>
              </a:rPr>
              <a:t>ALL</a:t>
            </a:r>
            <a:r>
              <a:rPr lang="en-US" altLang="ko-KR" sz="1600" dirty="0" err="1">
                <a:solidFill>
                  <a:srgbClr val="FF0000"/>
                </a:solidFill>
              </a:rPr>
              <a:t>,fetch</a:t>
            </a:r>
            <a:r>
              <a:rPr lang="en-US" altLang="ko-KR" sz="1600" dirty="0">
                <a:solidFill>
                  <a:srgbClr val="FF0000"/>
                </a:solidFill>
              </a:rPr>
              <a:t> = </a:t>
            </a:r>
            <a:r>
              <a:rPr lang="en-US" altLang="ko-KR" sz="1600" dirty="0" err="1">
                <a:solidFill>
                  <a:srgbClr val="FF0000"/>
                </a:solidFill>
              </a:rPr>
              <a:t>FetchType.</a:t>
            </a:r>
            <a:r>
              <a:rPr lang="en-US" altLang="ko-KR" sz="1600" b="1" i="1" dirty="0" err="1">
                <a:solidFill>
                  <a:srgbClr val="FF0000"/>
                </a:solidFill>
              </a:rPr>
              <a:t>EAGER</a:t>
            </a:r>
            <a:r>
              <a:rPr lang="en-US" altLang="ko-KR" sz="1600" i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</a:rPr>
              <a:t>@JoinColumn(name="pdsno")  //</a:t>
            </a:r>
            <a:r>
              <a:rPr lang="en-US" altLang="ko-KR" sz="1600" dirty="0" err="1">
                <a:solidFill>
                  <a:srgbClr val="FF0000"/>
                </a:solidFill>
              </a:rPr>
              <a:t>PDSFile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테이블에</a:t>
            </a:r>
            <a:r>
              <a:rPr lang="en-US" altLang="ko-KR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칼럼에 생성 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lvl="1"/>
            <a:r>
              <a:rPr lang="en-US" altLang="ko-KR" sz="1600" dirty="0"/>
              <a:t>private List&lt;</a:t>
            </a:r>
            <a:r>
              <a:rPr lang="en-US" altLang="ko-KR" sz="1600" dirty="0" err="1"/>
              <a:t>PDSFile</a:t>
            </a:r>
            <a:r>
              <a:rPr lang="en-US" altLang="ko-KR" sz="1600" dirty="0"/>
              <a:t>&gt; files2;</a:t>
            </a:r>
          </a:p>
          <a:p>
            <a:r>
              <a:rPr lang="en-US" altLang="ko-KR" sz="1600" dirty="0"/>
              <a:t>}</a:t>
            </a:r>
            <a:endParaRPr lang="en-US" altLang="ko-KR" sz="2000" dirty="0"/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28894365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일대다 단방향 처리 </a:t>
            </a:r>
            <a:endParaRPr lang="en-US" altLang="ko-KR" sz="2400" b="1" dirty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/>
              <a:t>@JoinColumn(name="pdsno") : </a:t>
            </a:r>
            <a:r>
              <a:rPr lang="ko-KR" altLang="en-US" dirty="0"/>
              <a:t>이미 존재하는 참조되는 테이블에 </a:t>
            </a:r>
            <a:r>
              <a:rPr lang="en-US" altLang="ko-KR" dirty="0" err="1"/>
              <a:t>pdsno</a:t>
            </a:r>
            <a:r>
              <a:rPr lang="ko-KR" altLang="en-US" dirty="0"/>
              <a:t>칼럼이 생성된다</a:t>
            </a:r>
            <a:r>
              <a:rPr lang="en-US" altLang="ko-KR" dirty="0"/>
              <a:t>.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/>
              <a:t>@JoinColumn</a:t>
            </a:r>
            <a:r>
              <a:rPr lang="ko-KR" altLang="en-US" dirty="0"/>
              <a:t>이 없는 경우는 중간테이블이 생성된다</a:t>
            </a:r>
            <a:r>
              <a:rPr lang="en-US" altLang="ko-KR" dirty="0"/>
              <a:t>. </a:t>
            </a:r>
            <a:r>
              <a:rPr lang="ko-KR" altLang="en-US" dirty="0"/>
              <a:t>테이블이름</a:t>
            </a:r>
            <a:r>
              <a:rPr lang="en-US" altLang="ko-KR" dirty="0"/>
              <a:t>+</a:t>
            </a:r>
            <a:r>
              <a:rPr lang="ko-KR" altLang="en-US" dirty="0"/>
              <a:t>칼럼이름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tbl_PDSBoard_files</a:t>
            </a:r>
            <a:r>
              <a:rPr lang="en-US" altLang="ko-KR" dirty="0"/>
              <a:t>)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b="1" dirty="0">
                <a:solidFill>
                  <a:srgbClr val="FF0000"/>
                </a:solidFill>
              </a:rPr>
              <a:t>영속성 전이</a:t>
            </a:r>
            <a:r>
              <a:rPr lang="ko-KR" altLang="en-US" dirty="0">
                <a:solidFill>
                  <a:srgbClr val="FF0000"/>
                </a:solidFill>
              </a:rPr>
              <a:t>는 부모 엔티티나 자식 엔티티의 상태 변화가 자신과 관련 있는 엔티티에 영향을 주는 것을 의미한다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en-US" altLang="ko-KR" dirty="0"/>
              <a:t> </a:t>
            </a:r>
            <a:endParaRPr lang="ko-KR" altLang="en-US" dirty="0"/>
          </a:p>
          <a:p>
            <a:pPr lvl="2"/>
            <a:r>
              <a:rPr lang="en-US" altLang="ko-KR" dirty="0"/>
              <a:t>JPA </a:t>
            </a:r>
            <a:r>
              <a:rPr lang="ko-KR" altLang="en-US" dirty="0"/>
              <a:t>종속적인 엔티티의 영속성 전이에 대한 설정</a:t>
            </a:r>
            <a:r>
              <a:rPr lang="en-US" altLang="ko-KR" dirty="0"/>
              <a:t>(</a:t>
            </a:r>
            <a:r>
              <a:rPr lang="en-US" altLang="ko-KR" dirty="0" err="1"/>
              <a:t>CascadeType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r>
              <a:rPr lang="en-US" altLang="ko-KR" dirty="0"/>
              <a:t>ALL: </a:t>
            </a:r>
            <a:r>
              <a:rPr lang="ko-KR" altLang="en-US" dirty="0"/>
              <a:t>모든 변경에 대해 전이</a:t>
            </a:r>
          </a:p>
          <a:p>
            <a:pPr lvl="2"/>
            <a:r>
              <a:rPr lang="en-US" altLang="ko-KR" dirty="0"/>
              <a:t>PERSIST: </a:t>
            </a:r>
            <a:r>
              <a:rPr lang="ko-KR" altLang="en-US" dirty="0"/>
              <a:t>저장 시에만 전이</a:t>
            </a:r>
          </a:p>
          <a:p>
            <a:pPr lvl="2"/>
            <a:r>
              <a:rPr lang="en-US" altLang="ko-KR" dirty="0"/>
              <a:t>MERGE: </a:t>
            </a:r>
            <a:r>
              <a:rPr lang="ko-KR" altLang="en-US" dirty="0"/>
              <a:t>병합 시에만 전이</a:t>
            </a:r>
          </a:p>
          <a:p>
            <a:pPr lvl="2"/>
            <a:r>
              <a:rPr lang="en-US" altLang="ko-KR" dirty="0"/>
              <a:t>REMOVE: </a:t>
            </a:r>
            <a:r>
              <a:rPr lang="ko-KR" altLang="en-US" dirty="0"/>
              <a:t>삭제 시에만 전이</a:t>
            </a:r>
          </a:p>
          <a:p>
            <a:pPr lvl="2"/>
            <a:r>
              <a:rPr lang="en-US" altLang="ko-KR" dirty="0"/>
              <a:t>REFRESH: </a:t>
            </a:r>
            <a:r>
              <a:rPr lang="ko-KR" altLang="en-US" dirty="0"/>
              <a:t>엔티티 매니저의 </a:t>
            </a:r>
            <a:r>
              <a:rPr lang="en-US" altLang="ko-KR" dirty="0"/>
              <a:t>refresh() </a:t>
            </a:r>
            <a:r>
              <a:rPr lang="ko-KR" altLang="en-US" dirty="0"/>
              <a:t>호출 시 전이</a:t>
            </a:r>
          </a:p>
          <a:p>
            <a:pPr lvl="2"/>
            <a:r>
              <a:rPr lang="en-US" altLang="ko-KR" dirty="0"/>
              <a:t>DETACH: </a:t>
            </a:r>
            <a:r>
              <a:rPr lang="ko-KR" altLang="en-US" dirty="0"/>
              <a:t>부모 엔티티가 </a:t>
            </a:r>
            <a:r>
              <a:rPr lang="en-US" altLang="ko-KR" dirty="0"/>
              <a:t>detach</a:t>
            </a:r>
            <a:r>
              <a:rPr lang="ko-KR" altLang="en-US" dirty="0"/>
              <a:t>되면 자식 엔티티 역시 </a:t>
            </a:r>
            <a:r>
              <a:rPr lang="en-US" altLang="ko-KR" dirty="0"/>
              <a:t>detach</a:t>
            </a:r>
          </a:p>
          <a:p>
            <a:pPr marL="800100" lvl="1" indent="-342900">
              <a:buFont typeface="+mj-ea"/>
              <a:buAutoNum type="circleNumDbPlain"/>
            </a:pPr>
            <a:endParaRPr lang="en-US" altLang="ko-KR" dirty="0"/>
          </a:p>
          <a:p>
            <a:pPr lvl="1"/>
            <a:r>
              <a:rPr lang="en-US" altLang="ko-KR" dirty="0"/>
              <a:t>@OneToMany(cascade= </a:t>
            </a:r>
            <a:r>
              <a:rPr lang="en-US" altLang="ko-KR" dirty="0" err="1"/>
              <a:t>CascadeType.ALL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@JoinColumn(name="pdsno") </a:t>
            </a:r>
          </a:p>
          <a:p>
            <a:pPr lvl="1"/>
            <a:r>
              <a:rPr lang="en-US" altLang="ko-KR" b="1" dirty="0"/>
              <a:t>private</a:t>
            </a:r>
            <a:r>
              <a:rPr lang="en-US" altLang="ko-KR" dirty="0"/>
              <a:t> List&lt;</a:t>
            </a:r>
            <a:r>
              <a:rPr lang="en-US" altLang="ko-KR" dirty="0" err="1"/>
              <a:t>PDSFile</a:t>
            </a:r>
            <a:r>
              <a:rPr lang="en-US" altLang="ko-KR" dirty="0"/>
              <a:t>&gt; files;</a:t>
            </a:r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856490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일대다 단방향 처리  </a:t>
            </a:r>
            <a:r>
              <a:rPr lang="en-US" altLang="ko-KR" sz="2400" b="1" dirty="0"/>
              <a:t>- Repository</a:t>
            </a:r>
            <a:r>
              <a:rPr lang="ko-KR" altLang="en-US" sz="2400" b="1" dirty="0"/>
              <a:t> 생성</a:t>
            </a:r>
            <a:endParaRPr lang="en-US" altLang="ko-KR" sz="2400" b="1" dirty="0"/>
          </a:p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endParaRPr lang="en-US" altLang="ko-KR" sz="2400" b="1" dirty="0"/>
          </a:p>
          <a:p>
            <a:pPr lvl="1"/>
            <a:r>
              <a:rPr lang="en-US" altLang="ko-KR" sz="2000" dirty="0"/>
              <a:t>public interface </a:t>
            </a:r>
            <a:r>
              <a:rPr lang="en-US" altLang="ko-KR" sz="2000" dirty="0" err="1"/>
              <a:t>PDSBoardRepository</a:t>
            </a:r>
            <a:r>
              <a:rPr lang="en-US" altLang="ko-KR" sz="2000" dirty="0"/>
              <a:t> </a:t>
            </a:r>
          </a:p>
          <a:p>
            <a:pPr lvl="1"/>
            <a:r>
              <a:rPr lang="en-US" altLang="ko-KR" sz="2000" dirty="0"/>
              <a:t>	extends </a:t>
            </a:r>
            <a:r>
              <a:rPr lang="en-US" altLang="ko-KR" sz="2000" dirty="0" err="1"/>
              <a:t>CrudRepository</a:t>
            </a:r>
            <a:r>
              <a:rPr lang="en-US" altLang="ko-KR" sz="2000" dirty="0"/>
              <a:t>&lt;</a:t>
            </a:r>
            <a:r>
              <a:rPr lang="en-US" altLang="ko-KR" sz="2000" dirty="0" err="1"/>
              <a:t>PDSBoard</a:t>
            </a:r>
            <a:r>
              <a:rPr lang="en-US" altLang="ko-KR" sz="2000" dirty="0"/>
              <a:t>, Long&gt; { </a:t>
            </a:r>
          </a:p>
          <a:p>
            <a:pPr lvl="2"/>
            <a:r>
              <a:rPr lang="en-US" altLang="ko-KR" sz="2000" dirty="0"/>
              <a:t> </a:t>
            </a:r>
          </a:p>
          <a:p>
            <a:pPr lvl="1"/>
            <a:r>
              <a:rPr lang="en-US" altLang="ko-KR" sz="2000" dirty="0"/>
              <a:t>}</a:t>
            </a:r>
          </a:p>
          <a:p>
            <a:pPr lvl="1"/>
            <a:r>
              <a:rPr lang="en-US" altLang="ko-KR" sz="2000" dirty="0"/>
              <a:t>public interface </a:t>
            </a:r>
            <a:r>
              <a:rPr lang="en-US" altLang="ko-KR" sz="2000" dirty="0" err="1"/>
              <a:t>PDSFileRepository</a:t>
            </a:r>
            <a:r>
              <a:rPr lang="en-US" altLang="ko-KR" sz="2000" dirty="0"/>
              <a:t> </a:t>
            </a:r>
          </a:p>
          <a:p>
            <a:pPr lvl="1"/>
            <a:r>
              <a:rPr lang="en-US" altLang="ko-KR" sz="2000" dirty="0"/>
              <a:t>      extends </a:t>
            </a:r>
            <a:r>
              <a:rPr lang="en-US" altLang="ko-KR" sz="2000" dirty="0" err="1"/>
              <a:t>CrudRepository</a:t>
            </a:r>
            <a:r>
              <a:rPr lang="en-US" altLang="ko-KR" sz="2000" dirty="0"/>
              <a:t>&lt;</a:t>
            </a:r>
            <a:r>
              <a:rPr lang="en-US" altLang="ko-KR" sz="2000" dirty="0" err="1"/>
              <a:t>PDSFile</a:t>
            </a:r>
            <a:r>
              <a:rPr lang="en-US" altLang="ko-KR" sz="2000" dirty="0"/>
              <a:t>, Long&gt; {</a:t>
            </a:r>
          </a:p>
          <a:p>
            <a:pPr lvl="1"/>
            <a:endParaRPr lang="ko-KR" altLang="en-US" sz="2000" dirty="0"/>
          </a:p>
          <a:p>
            <a:pPr lvl="1"/>
            <a:r>
              <a:rPr lang="en-US" altLang="ko-KR" sz="2000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830530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일대다 단방향 처리  </a:t>
            </a:r>
            <a:r>
              <a:rPr lang="en-US" altLang="ko-KR" sz="2400" b="1" dirty="0"/>
              <a:t>- CRUD </a:t>
            </a:r>
            <a:r>
              <a:rPr lang="ko-KR" altLang="en-US" sz="2400" b="1" dirty="0"/>
              <a:t>실행 </a:t>
            </a:r>
            <a:endParaRPr lang="en-US" altLang="ko-KR" sz="2400" b="1" dirty="0"/>
          </a:p>
          <a:p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public void test1() {</a:t>
            </a:r>
          </a:p>
          <a:p>
            <a:pPr lvl="2"/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IntStream.</a:t>
            </a:r>
            <a:r>
              <a:rPr lang="en-US" altLang="ko-KR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range</a:t>
            </a:r>
            <a:r>
              <a:rPr lang="en-US" altLang="ko-KR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(1, 3).</a:t>
            </a:r>
            <a:r>
              <a:rPr lang="en-US" altLang="ko-KR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forEach</a:t>
            </a:r>
            <a:r>
              <a:rPr lang="en-US" altLang="ko-KR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idx</a:t>
            </a:r>
            <a:r>
              <a:rPr lang="en-US" altLang="ko-KR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-&gt; {</a:t>
            </a:r>
          </a:p>
          <a:p>
            <a:pPr lvl="3"/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PDSBoard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board = new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PDSBoard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();</a:t>
            </a:r>
          </a:p>
          <a:p>
            <a:pPr lvl="3"/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board.setPname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("board" +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idx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);</a:t>
            </a:r>
          </a:p>
          <a:p>
            <a:pPr lvl="3"/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board.setPwriter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zzilre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"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+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idx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);</a:t>
            </a:r>
          </a:p>
          <a:p>
            <a:pPr lvl="3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3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List&lt;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PDSFile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&gt;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filelist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= new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ArrayList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&lt;&gt;();</a:t>
            </a:r>
          </a:p>
          <a:p>
            <a:pPr lvl="3"/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IntStream.</a:t>
            </a:r>
            <a:r>
              <a:rPr lang="en-US" altLang="ko-KR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range</a:t>
            </a:r>
            <a:r>
              <a:rPr lang="en-US" altLang="ko-KR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(1, 5).</a:t>
            </a:r>
            <a:r>
              <a:rPr lang="en-US" altLang="ko-KR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forEach</a:t>
            </a:r>
            <a:r>
              <a:rPr lang="en-US" altLang="ko-KR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i="1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</a:t>
            </a:r>
            <a:r>
              <a:rPr lang="en-US" altLang="ko-KR" i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-&gt; {</a:t>
            </a:r>
          </a:p>
          <a:p>
            <a:pPr lvl="4"/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PDSFile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file = new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PDSFile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();</a:t>
            </a:r>
          </a:p>
          <a:p>
            <a:pPr lvl="4"/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file.setPdsfilename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("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zzilre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"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+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idx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+ "- 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파일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"</a:t>
            </a:r>
            <a:r>
              <a: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+ 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);</a:t>
            </a:r>
          </a:p>
          <a:p>
            <a:pPr lvl="4"/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filelist.add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(file);</a:t>
            </a:r>
          </a:p>
          <a:p>
            <a:pPr lvl="3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});</a:t>
            </a:r>
          </a:p>
          <a:p>
            <a:pPr lvl="3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board.setFiles2(</a:t>
            </a:r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filelist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);</a:t>
            </a:r>
          </a:p>
          <a:p>
            <a:pPr lvl="3"/>
            <a:r>
              <a:rPr lang="en-US" altLang="ko-KR" dirty="0" err="1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boardRepo.save</a:t>
            </a: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(board);</a:t>
            </a:r>
          </a:p>
          <a:p>
            <a:pPr lvl="2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});</a:t>
            </a:r>
          </a:p>
          <a:p>
            <a:pPr lvl="1"/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2224593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일대다 단방향 처리  </a:t>
            </a:r>
            <a:r>
              <a:rPr lang="en-US" altLang="ko-KR" sz="2400" b="1"/>
              <a:t>- CRUD </a:t>
            </a:r>
            <a:r>
              <a:rPr lang="ko-KR" altLang="en-US" sz="2400" b="1"/>
              <a:t>실행 </a:t>
            </a:r>
            <a:endParaRPr lang="en-US" altLang="ko-KR" sz="2400" b="1"/>
          </a:p>
          <a:p>
            <a:endParaRPr lang="en-US" altLang="ko-KR" sz="160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en-US" altLang="ko-KR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/>
              <a:t>// </a:t>
            </a:r>
            <a:r>
              <a:rPr lang="en-US" altLang="ko-KR" u="sng"/>
              <a:t>fno</a:t>
            </a:r>
            <a:r>
              <a:rPr lang="ko-KR" altLang="en-US" u="sng"/>
              <a:t>로 찾기</a:t>
            </a:r>
          </a:p>
          <a:p>
            <a:pPr lvl="1"/>
            <a:r>
              <a:rPr lang="en-US" altLang="ko-KR"/>
              <a:t>@Test</a:t>
            </a:r>
          </a:p>
          <a:p>
            <a:pPr lvl="1"/>
            <a:r>
              <a:rPr lang="en-US" altLang="ko-KR"/>
              <a:t>public void test2() {</a:t>
            </a:r>
          </a:p>
          <a:p>
            <a:pPr lvl="2"/>
            <a:r>
              <a:rPr lang="en-US" altLang="ko-KR"/>
              <a:t>fileRepo.findById(50L).ifPresent(f -&gt; {</a:t>
            </a:r>
          </a:p>
          <a:p>
            <a:pPr lvl="2"/>
            <a:r>
              <a:rPr lang="en-US" altLang="ko-KR"/>
              <a:t>	System.</a:t>
            </a:r>
            <a:r>
              <a:rPr lang="en-US" altLang="ko-KR" i="1"/>
              <a:t>out.println(f);</a:t>
            </a:r>
          </a:p>
          <a:p>
            <a:pPr lvl="2"/>
            <a:r>
              <a:rPr lang="en-US" altLang="ko-KR"/>
              <a:t>});</a:t>
            </a:r>
          </a:p>
          <a:p>
            <a:pPr lvl="1"/>
            <a:r>
              <a:rPr lang="en-US" altLang="ko-KR"/>
              <a:t>}</a:t>
            </a:r>
          </a:p>
          <a:p>
            <a:pPr lvl="2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2"/>
            <a:r>
              <a:rPr lang="en-US" altLang="ko-KR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276750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일대다 단방향 처리  </a:t>
            </a:r>
            <a:r>
              <a:rPr lang="en-US" altLang="ko-KR" sz="2400" b="1"/>
              <a:t>- CRUD </a:t>
            </a:r>
            <a:r>
              <a:rPr lang="ko-KR" altLang="en-US" sz="2400" b="1"/>
              <a:t>실행 </a:t>
            </a:r>
            <a:endParaRPr lang="en-US" altLang="ko-KR" sz="2400" b="1"/>
          </a:p>
          <a:p>
            <a:endParaRPr lang="en-US" altLang="ko-KR" sz="160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en-US" altLang="ko-KR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000"/>
              <a:t>//board </a:t>
            </a:r>
            <a:r>
              <a:rPr lang="en-US" altLang="ko-KR" sz="2000" u="sng"/>
              <a:t>pid</a:t>
            </a:r>
            <a:r>
              <a:rPr lang="ko-KR" altLang="en-US" sz="2000" u="sng"/>
              <a:t>로 </a:t>
            </a:r>
            <a:r>
              <a:rPr lang="en-US" altLang="ko-KR" sz="2000" u="sng"/>
              <a:t>File</a:t>
            </a:r>
            <a:r>
              <a:rPr lang="ko-KR" altLang="en-US" sz="2000" u="sng"/>
              <a:t>찾기 </a:t>
            </a:r>
          </a:p>
          <a:p>
            <a:pPr lvl="1">
              <a:lnSpc>
                <a:spcPct val="150000"/>
              </a:lnSpc>
            </a:pPr>
            <a:r>
              <a:rPr lang="en-US" altLang="ko-KR" sz="2000"/>
              <a:t>boardRepo.findById(320L).ifPresent(b-&gt;{</a:t>
            </a:r>
          </a:p>
          <a:p>
            <a:pPr lvl="2">
              <a:lnSpc>
                <a:spcPct val="150000"/>
              </a:lnSpc>
            </a:pPr>
            <a:r>
              <a:rPr lang="en-US" altLang="ko-KR" sz="2000"/>
              <a:t>System.out.println(b.getPname());</a:t>
            </a:r>
          </a:p>
          <a:p>
            <a:pPr lvl="2">
              <a:lnSpc>
                <a:spcPct val="150000"/>
              </a:lnSpc>
            </a:pPr>
            <a:r>
              <a:rPr lang="en-US" altLang="ko-KR" sz="2000"/>
              <a:t>System.</a:t>
            </a:r>
            <a:r>
              <a:rPr lang="en-US" altLang="ko-KR" sz="2000" b="1" i="1"/>
              <a:t>out.println(b);</a:t>
            </a:r>
          </a:p>
          <a:p>
            <a:pPr lvl="2">
              <a:lnSpc>
                <a:spcPct val="150000"/>
              </a:lnSpc>
            </a:pPr>
            <a:r>
              <a:rPr lang="en-US" altLang="ko-KR" sz="2000"/>
              <a:t>System.</a:t>
            </a:r>
            <a:r>
              <a:rPr lang="en-US" altLang="ko-KR" sz="2000" b="1" i="1"/>
              <a:t>out.println(b.getFile2().size());</a:t>
            </a:r>
          </a:p>
          <a:p>
            <a:pPr lvl="1">
              <a:lnSpc>
                <a:spcPct val="150000"/>
              </a:lnSpc>
            </a:pPr>
            <a:r>
              <a:rPr lang="en-US" altLang="ko-KR" sz="2000"/>
              <a:t>});</a:t>
            </a:r>
          </a:p>
          <a:p>
            <a:pPr lvl="1">
              <a:lnSpc>
                <a:spcPct val="150000"/>
              </a:lnSpc>
            </a:pPr>
            <a:endParaRPr lang="ko-KR" altLang="en-US" sz="200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/>
              <a:t>@OneToMany(cascade = CascadeType.</a:t>
            </a:r>
            <a:r>
              <a:rPr lang="en-US" altLang="ko-KR" b="1" i="1"/>
              <a:t>ALL, </a:t>
            </a:r>
            <a:r>
              <a:rPr lang="en-US" altLang="ko-KR" sz="2000">
                <a:solidFill>
                  <a:srgbClr val="FF0000"/>
                </a:solidFill>
              </a:rPr>
              <a:t>fetch = FetchType.</a:t>
            </a:r>
            <a:r>
              <a:rPr lang="en-US" altLang="ko-KR" sz="2000" b="1" i="1">
                <a:solidFill>
                  <a:srgbClr val="FF0000"/>
                </a:solidFill>
              </a:rPr>
              <a:t>EAGER</a:t>
            </a:r>
            <a:r>
              <a:rPr lang="en-US" altLang="ko-KR" b="1" i="1"/>
              <a:t>)</a:t>
            </a:r>
            <a:r>
              <a:rPr lang="en-US" altLang="ko-KR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413620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일대다 단방향 처리  </a:t>
            </a:r>
            <a:r>
              <a:rPr lang="en-US" altLang="ko-KR" sz="2400" b="1" dirty="0"/>
              <a:t>- CRUD </a:t>
            </a:r>
            <a:r>
              <a:rPr lang="ko-KR" altLang="en-US" sz="2400" b="1" dirty="0"/>
              <a:t>실행 </a:t>
            </a:r>
            <a:endParaRPr lang="en-US" altLang="ko-KR" sz="2400" b="1" dirty="0"/>
          </a:p>
          <a:p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sz="2000" dirty="0"/>
              <a:t>board</a:t>
            </a:r>
            <a:r>
              <a:rPr lang="ko-KR" altLang="en-US" sz="2000" dirty="0"/>
              <a:t>로 </a:t>
            </a:r>
            <a:r>
              <a:rPr lang="en-US" altLang="ko-KR" sz="2000" dirty="0"/>
              <a:t>file</a:t>
            </a:r>
            <a:r>
              <a:rPr lang="ko-KR" altLang="en-US" sz="2000" dirty="0"/>
              <a:t>찾기</a:t>
            </a:r>
            <a:endParaRPr lang="en-US" altLang="ko-KR" sz="2000" dirty="0"/>
          </a:p>
          <a:p>
            <a:pPr lvl="1"/>
            <a:r>
              <a:rPr lang="en-US" altLang="ko-KR" sz="2000" dirty="0"/>
              <a:t>: </a:t>
            </a:r>
            <a:r>
              <a:rPr lang="en-US" altLang="ko-KR" sz="2000" dirty="0" err="1"/>
              <a:t>PDSBoard</a:t>
            </a:r>
            <a:r>
              <a:rPr lang="en-US" altLang="ko-KR" sz="2000" dirty="0"/>
              <a:t> entity</a:t>
            </a:r>
            <a:r>
              <a:rPr lang="ko-KR" altLang="en-US" sz="2000" dirty="0"/>
              <a:t>에 </a:t>
            </a:r>
            <a:r>
              <a:rPr lang="en-US" altLang="ko-KR" sz="2000" dirty="0"/>
              <a:t>board</a:t>
            </a:r>
            <a:r>
              <a:rPr lang="ko-KR" altLang="en-US" sz="2000" dirty="0"/>
              <a:t>와 </a:t>
            </a:r>
            <a:r>
              <a:rPr lang="en-US" altLang="ko-KR" sz="2000" dirty="0"/>
              <a:t>file</a:t>
            </a:r>
            <a:r>
              <a:rPr lang="ko-KR" altLang="en-US" sz="2000" dirty="0"/>
              <a:t>의 연결변수가 없으므로</a:t>
            </a:r>
            <a:r>
              <a:rPr lang="en-US" altLang="ko-KR" sz="2000" dirty="0"/>
              <a:t> @Query </a:t>
            </a:r>
            <a:r>
              <a:rPr lang="ko-KR" altLang="en-US" sz="2000" dirty="0"/>
              <a:t>문으로 해결한다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dirty="0"/>
              <a:t>@Query("select </a:t>
            </a:r>
            <a:r>
              <a:rPr lang="en-US" altLang="ko-KR" dirty="0" err="1"/>
              <a:t>b.pname</a:t>
            </a:r>
            <a:r>
              <a:rPr lang="en-US" altLang="ko-KR" dirty="0"/>
              <a:t>, </a:t>
            </a:r>
            <a:r>
              <a:rPr lang="en-US" altLang="ko-KR" dirty="0" err="1"/>
              <a:t>b.pwriter</a:t>
            </a:r>
            <a:r>
              <a:rPr lang="en-US" altLang="ko-KR" dirty="0"/>
              <a:t>, </a:t>
            </a:r>
            <a:r>
              <a:rPr lang="en-US" altLang="ko-KR" dirty="0" err="1"/>
              <a:t>f.pdsfilename</a:t>
            </a:r>
            <a:r>
              <a:rPr lang="en-US" altLang="ko-KR" dirty="0"/>
              <a:t> "</a:t>
            </a:r>
          </a:p>
          <a:p>
            <a:pPr lvl="1"/>
            <a:r>
              <a:rPr lang="en-US" altLang="ko-KR" dirty="0"/>
              <a:t>+ " from </a:t>
            </a:r>
            <a:r>
              <a:rPr lang="en-US" altLang="ko-KR" dirty="0" err="1"/>
              <a:t>PDSBoard</a:t>
            </a:r>
            <a:r>
              <a:rPr lang="en-US" altLang="ko-KR" dirty="0"/>
              <a:t> b left outer join b.files2 f "</a:t>
            </a:r>
          </a:p>
          <a:p>
            <a:pPr lvl="1"/>
            <a:r>
              <a:rPr lang="en-US" altLang="ko-KR" dirty="0"/>
              <a:t>+ " where </a:t>
            </a:r>
            <a:r>
              <a:rPr lang="en-US" altLang="ko-KR" dirty="0" err="1"/>
              <a:t>b.pid</a:t>
            </a:r>
            <a:r>
              <a:rPr lang="en-US" altLang="ko-KR" dirty="0"/>
              <a:t> = ?1 order by </a:t>
            </a:r>
            <a:r>
              <a:rPr lang="en-US" altLang="ko-KR" dirty="0" err="1"/>
              <a:t>b.pid</a:t>
            </a:r>
            <a:r>
              <a:rPr lang="en-US" altLang="ko-KR" dirty="0"/>
              <a:t> ")</a:t>
            </a:r>
          </a:p>
          <a:p>
            <a:pPr lvl="1"/>
            <a:r>
              <a:rPr lang="en-US" altLang="ko-KR" dirty="0"/>
              <a:t>public List&lt;Object[]&gt; </a:t>
            </a:r>
            <a:r>
              <a:rPr lang="en-US" altLang="ko-KR" dirty="0" err="1"/>
              <a:t>getFilesInfo</a:t>
            </a:r>
            <a:r>
              <a:rPr lang="en-US" altLang="ko-KR" dirty="0"/>
              <a:t>(long </a:t>
            </a:r>
            <a:r>
              <a:rPr lang="en-US" altLang="ko-KR" dirty="0" err="1"/>
              <a:t>pid</a:t>
            </a:r>
            <a:r>
              <a:rPr lang="en-US" altLang="ko-KR" dirty="0"/>
              <a:t>);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public void test3() {</a:t>
            </a:r>
          </a:p>
          <a:p>
            <a:pPr lvl="2"/>
            <a:r>
              <a:rPr lang="en-US" altLang="ko-KR" dirty="0" err="1"/>
              <a:t>boardRepo.getFilesInfo</a:t>
            </a:r>
            <a:r>
              <a:rPr lang="en-US" altLang="ko-KR" dirty="0"/>
              <a:t>(43L).</a:t>
            </a:r>
            <a:r>
              <a:rPr lang="en-US" altLang="ko-KR" dirty="0" err="1"/>
              <a:t>forEach</a:t>
            </a:r>
            <a:r>
              <a:rPr lang="en-US" altLang="ko-KR" dirty="0"/>
              <a:t>(</a:t>
            </a:r>
            <a:r>
              <a:rPr lang="en-US" altLang="ko-KR" dirty="0" err="1"/>
              <a:t>arr</a:t>
            </a:r>
            <a:r>
              <a:rPr lang="en-US" altLang="ko-KR" dirty="0"/>
              <a:t> -&gt; {</a:t>
            </a:r>
          </a:p>
          <a:p>
            <a:pPr lvl="2"/>
            <a:r>
              <a:rPr lang="en-US" altLang="ko-KR" dirty="0"/>
              <a:t>	</a:t>
            </a:r>
            <a:r>
              <a:rPr lang="en-US" altLang="ko-KR" dirty="0" err="1"/>
              <a:t>System.</a:t>
            </a:r>
            <a:r>
              <a:rPr lang="en-US" altLang="ko-KR" i="1" dirty="0" err="1"/>
              <a:t>out.println</a:t>
            </a:r>
            <a:r>
              <a:rPr lang="en-US" altLang="ko-KR" i="1" dirty="0"/>
              <a:t>(</a:t>
            </a:r>
            <a:r>
              <a:rPr lang="en-US" altLang="ko-KR" i="1" dirty="0" err="1"/>
              <a:t>Arrays.toString</a:t>
            </a:r>
            <a:r>
              <a:rPr lang="en-US" altLang="ko-KR" i="1" dirty="0"/>
              <a:t>(</a:t>
            </a:r>
            <a:r>
              <a:rPr lang="en-US" altLang="ko-KR" i="1" dirty="0" err="1"/>
              <a:t>arr</a:t>
            </a:r>
            <a:r>
              <a:rPr lang="en-US" altLang="ko-KR" i="1" dirty="0"/>
              <a:t>));</a:t>
            </a:r>
          </a:p>
          <a:p>
            <a:pPr lvl="2"/>
            <a:r>
              <a:rPr lang="en-US" altLang="ko-KR" dirty="0"/>
              <a:t>	});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}</a:t>
            </a:r>
            <a:endParaRPr lang="ko-KR" altLang="en-US" dirty="0"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50" y="4750954"/>
            <a:ext cx="2057400" cy="74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314731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일대다 단방향 처리  </a:t>
            </a:r>
            <a:r>
              <a:rPr lang="en-US" altLang="ko-KR" sz="2400" b="1" dirty="0"/>
              <a:t>- CRUD </a:t>
            </a:r>
            <a:r>
              <a:rPr lang="ko-KR" altLang="en-US" sz="2400" b="1" dirty="0"/>
              <a:t>실행 </a:t>
            </a:r>
            <a:endParaRPr lang="en-US" altLang="ko-KR" sz="2400" b="1" dirty="0"/>
          </a:p>
          <a:p>
            <a:pPr lvl="1"/>
            <a:r>
              <a:rPr lang="en-US" altLang="ko-KR" dirty="0"/>
              <a:t>board</a:t>
            </a:r>
            <a:r>
              <a:rPr lang="ko-KR" altLang="en-US" dirty="0"/>
              <a:t>별 </a:t>
            </a:r>
            <a:r>
              <a:rPr lang="en-US" altLang="ko-KR" dirty="0"/>
              <a:t>file</a:t>
            </a:r>
            <a:r>
              <a:rPr lang="ko-KR" altLang="en-US" dirty="0"/>
              <a:t>의 </a:t>
            </a:r>
            <a:r>
              <a:rPr lang="en-US" altLang="ko-KR" dirty="0"/>
              <a:t>count() :   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@Query("select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b.pname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, count(f ) "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+ " from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PDSBoard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 b left outer join b.files2 f    where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b.pid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&gt;0 "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+ " group by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b.pname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 order by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b.pname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 ")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public List&lt;Object[]&gt;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getFilesCount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();</a:t>
            </a:r>
          </a:p>
          <a:p>
            <a:pPr lvl="1"/>
            <a:endParaRPr lang="en-US" altLang="ko-KR" dirty="0"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@Query(value = "select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b.pname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, count(</a:t>
            </a:r>
            <a:r>
              <a:rPr lang="en-US" altLang="ko-KR" dirty="0" err="1"/>
              <a:t>f.pdsno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) from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tbl_pdsboard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 b "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+ " left outer join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tbl_pdsfiles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 f on(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b.pid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=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f.pdsno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) group by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b.pname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 order by 1 ", </a:t>
            </a:r>
          </a:p>
          <a:p>
            <a:pPr lvl="1"/>
            <a:r>
              <a:rPr lang="en-US" altLang="ko-KR" b="1" dirty="0" err="1">
                <a:solidFill>
                  <a:srgbClr val="FF00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nativeQuery</a:t>
            </a:r>
            <a:r>
              <a:rPr lang="en-US" altLang="ko-KR" b="1" dirty="0">
                <a:solidFill>
                  <a:srgbClr val="FF00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 = true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)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public List&lt;Object[]&gt; 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getFilesCount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();</a:t>
            </a:r>
          </a:p>
          <a:p>
            <a:endParaRPr lang="ko-KR" altLang="en-US" dirty="0"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@Test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public void test4() {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	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boardRepo.getFilesCount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().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forEach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arr</a:t>
            </a:r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 -&gt; {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		</a:t>
            </a:r>
            <a:r>
              <a:rPr lang="en-US" altLang="ko-KR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System.</a:t>
            </a:r>
            <a:r>
              <a:rPr lang="en-US" altLang="ko-KR" i="1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out.println</a:t>
            </a:r>
            <a:r>
              <a:rPr lang="en-US" altLang="ko-KR" i="1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i="1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Arrays.toString</a:t>
            </a:r>
            <a:r>
              <a:rPr lang="en-US" altLang="ko-KR" i="1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(</a:t>
            </a:r>
            <a:r>
              <a:rPr lang="en-US" altLang="ko-KR" i="1" dirty="0" err="1">
                <a:ea typeface="Arial Unicode MS" panose="020B0604020202020204" pitchFamily="50" charset="-127"/>
                <a:cs typeface="Arial Unicode MS" panose="020B0604020202020204" pitchFamily="50" charset="-127"/>
              </a:rPr>
              <a:t>arr</a:t>
            </a:r>
            <a:r>
              <a:rPr lang="en-US" altLang="ko-KR" i="1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));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	});</a:t>
            </a:r>
          </a:p>
          <a:p>
            <a:pPr lvl="1"/>
            <a:r>
              <a:rPr lang="en-US" altLang="ko-KR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263754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853075" y="105748"/>
            <a:ext cx="45704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SpringBoot</a:t>
            </a:r>
            <a:r>
              <a:rPr lang="ko-KR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- pom</a:t>
            </a:r>
            <a:endParaRPr lang="ko-KR" alt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en-US" altLang="ko-KR" sz="2400" dirty="0">
                <a:latin typeface="Comic Sans MS" panose="030F0702030302020204" pitchFamily="66" charset="0"/>
                <a:ea typeface="HY헤드라인M" panose="02030600000101010101" pitchFamily="18" charset="-127"/>
              </a:rPr>
              <a:t>pom.xml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devtools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: </a:t>
            </a:r>
            <a:r>
              <a:rPr lang="ko-KR" altLang="en-US" dirty="0">
                <a:latin typeface="Comic Sans MS" panose="030F0702030302020204" pitchFamily="66" charset="0"/>
                <a:ea typeface="HY헤드라인M" panose="02030600000101010101" pitchFamily="18" charset="-127"/>
              </a:rPr>
              <a:t>파일 변경 시 자동 재시작 </a:t>
            </a:r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Lombok : </a:t>
            </a:r>
            <a:r>
              <a:rPr lang="ko-KR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어노테이션으로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 getter/setter/constructor 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등 자동생성</a:t>
            </a:r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dirty="0" err="1">
                <a:latin typeface="Comic Sans MS" panose="030F0702030302020204" pitchFamily="66" charset="0"/>
                <a:ea typeface="HY헤드라인M" panose="02030600000101010101" pitchFamily="18" charset="-127"/>
              </a:rPr>
              <a:t>webMVC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의 기본요소를 가짐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, 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내장형 컨테이너로 </a:t>
            </a:r>
            <a:r>
              <a:rPr lang="en-US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Tomcat</a:t>
            </a:r>
            <a:r>
              <a:rPr lang="ko-KR" altLang="ko-KR" dirty="0">
                <a:latin typeface="Comic Sans MS" panose="030F0702030302020204" pitchFamily="66" charset="0"/>
                <a:ea typeface="HY헤드라인M" panose="02030600000101010101" pitchFamily="18" charset="-127"/>
              </a:rPr>
              <a:t>을 기본내장</a:t>
            </a:r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42900" indent="-342900">
              <a:buFont typeface="+mj-ea"/>
              <a:buAutoNum type="circleNumDbPlain" startAt="3"/>
            </a:pPr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pPr marL="342900" indent="-342900">
              <a:buFont typeface="+mj-ea"/>
              <a:buAutoNum type="circleNumDbPlain" startAt="3"/>
            </a:pPr>
            <a:endParaRPr lang="ko-KR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  <a:p>
            <a:endParaRPr lang="en-US" altLang="ko-KR" dirty="0">
              <a:latin typeface="Comic Sans MS" panose="030F0702030302020204" pitchFamily="66" charset="0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B9AA03-4157-3001-A6B8-BEF9BB23B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49" y="3155813"/>
            <a:ext cx="5273467" cy="3596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7437A-BC26-2079-A0AE-C66233DF625B}"/>
              </a:ext>
            </a:extLst>
          </p:cNvPr>
          <p:cNvSpPr txBox="1"/>
          <p:nvPr/>
        </p:nvSpPr>
        <p:spPr>
          <a:xfrm>
            <a:off x="8638542" y="3155813"/>
            <a:ext cx="281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pom.</a:t>
            </a:r>
            <a:r>
              <a:rPr lang="en-US" altLang="ko-KR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xml</a:t>
            </a:r>
            <a:r>
              <a:rPr lang="ko-KR" alt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오류 해결</a:t>
            </a:r>
            <a:endParaRPr lang="en-US" altLang="ko-KR" sz="1800" dirty="0">
              <a:solidFill>
                <a:srgbClr val="FF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https: =&gt; http: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686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일대다 단방향 처리 </a:t>
            </a:r>
            <a:r>
              <a:rPr lang="en-US" altLang="ko-KR" sz="2400" b="1"/>
              <a:t>- </a:t>
            </a:r>
            <a:r>
              <a:rPr lang="en-US" altLang="ko-KR" sz="2400"/>
              <a:t>@Modifying, @Transactional</a:t>
            </a:r>
          </a:p>
          <a:p>
            <a:pPr lvl="1"/>
            <a:endParaRPr lang="ko-KR" altLang="en-US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/>
              <a:t>첨부파일의 이름을 수정하고자한다면 </a:t>
            </a:r>
            <a:r>
              <a:rPr lang="en-US" altLang="ko-KR"/>
              <a:t>?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/>
              <a:t>@Query</a:t>
            </a:r>
            <a:r>
              <a:rPr lang="ko-KR" altLang="en-US"/>
              <a:t>는 기본적으로 </a:t>
            </a:r>
            <a:r>
              <a:rPr lang="en-US" altLang="ko-KR"/>
              <a:t>'select' </a:t>
            </a:r>
            <a:r>
              <a:rPr lang="ko-KR" altLang="en-US"/>
              <a:t>구문만을 지원한다</a:t>
            </a:r>
            <a:r>
              <a:rPr lang="en-US" altLang="ko-KR"/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/>
              <a:t>@Modifying</a:t>
            </a:r>
            <a:r>
              <a:rPr lang="ko-KR" altLang="en-US"/>
              <a:t>을 이용해서 </a:t>
            </a:r>
            <a:r>
              <a:rPr lang="en-US" altLang="ko-KR"/>
              <a:t>DML(insert, update, delete) </a:t>
            </a:r>
            <a:r>
              <a:rPr lang="ko-KR" altLang="en-US"/>
              <a:t>작업을 처리한다</a:t>
            </a:r>
            <a:r>
              <a:rPr lang="en-US" altLang="ko-KR"/>
              <a:t>.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/>
              <a:t>@Query</a:t>
            </a:r>
            <a:r>
              <a:rPr lang="ko-KR" altLang="en-US"/>
              <a:t>를 이용해서 </a:t>
            </a:r>
            <a:r>
              <a:rPr lang="en-US" altLang="ko-KR"/>
              <a:t>'update', 'delete'</a:t>
            </a:r>
            <a:r>
              <a:rPr lang="ko-KR" altLang="en-US"/>
              <a:t>를 사용하는 경우에는 반드시 </a:t>
            </a:r>
            <a:r>
              <a:rPr lang="en-US" altLang="ko-KR">
                <a:solidFill>
                  <a:srgbClr val="FF0000"/>
                </a:solidFill>
              </a:rPr>
              <a:t>@Transactional</a:t>
            </a:r>
            <a:r>
              <a:rPr lang="ko-KR" altLang="en-US"/>
              <a:t>이</a:t>
            </a:r>
            <a:r>
              <a:rPr lang="en-US" altLang="ko-KR"/>
              <a:t> </a:t>
            </a:r>
            <a:r>
              <a:rPr lang="ko-KR" altLang="en-US"/>
              <a:t>필요하다</a:t>
            </a:r>
            <a:r>
              <a:rPr lang="en-US" altLang="ko-KR"/>
              <a:t>.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/>
              <a:t>@Transactional </a:t>
            </a:r>
            <a:r>
              <a:rPr lang="ko-KR" altLang="en-US"/>
              <a:t>는 </a:t>
            </a:r>
            <a:r>
              <a:rPr lang="en-US" altLang="ko-KR"/>
              <a:t>Test</a:t>
            </a:r>
            <a:r>
              <a:rPr lang="ko-KR" altLang="en-US"/>
              <a:t>에서 </a:t>
            </a:r>
            <a:r>
              <a:rPr lang="en-US" altLang="ko-KR"/>
              <a:t>Rollback</a:t>
            </a:r>
            <a:r>
              <a:rPr lang="ko-KR" altLang="en-US"/>
              <a:t>처리되므로 </a:t>
            </a:r>
            <a:r>
              <a:rPr lang="en-US" altLang="ko-KR"/>
              <a:t>DB</a:t>
            </a:r>
            <a:r>
              <a:rPr lang="ko-KR" altLang="en-US"/>
              <a:t>반영을 위해 </a:t>
            </a:r>
            <a:r>
              <a:rPr lang="en-US" altLang="ko-KR">
                <a:solidFill>
                  <a:srgbClr val="FF0000"/>
                </a:solidFill>
              </a:rPr>
              <a:t>class</a:t>
            </a:r>
            <a:r>
              <a:rPr lang="ko-KR" altLang="en-US">
                <a:solidFill>
                  <a:srgbClr val="FF0000"/>
                </a:solidFill>
              </a:rPr>
              <a:t>선언부에 </a:t>
            </a:r>
            <a:r>
              <a:rPr lang="en-US" altLang="ko-KR">
                <a:solidFill>
                  <a:srgbClr val="FF0000"/>
                </a:solidFill>
              </a:rPr>
              <a:t>@Commit</a:t>
            </a:r>
            <a:r>
              <a:rPr lang="ko-KR" altLang="en-US"/>
              <a:t>추가해야한다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0721367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일대다 단방향 처리 </a:t>
            </a:r>
            <a:r>
              <a:rPr lang="en-US" altLang="ko-KR" sz="2400" b="1" dirty="0"/>
              <a:t>- </a:t>
            </a:r>
            <a:r>
              <a:rPr lang="en-US" altLang="ko-KR" sz="2400" dirty="0"/>
              <a:t>@Modifying, @Transactional</a:t>
            </a:r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public interface </a:t>
            </a:r>
            <a:r>
              <a:rPr lang="en-US" altLang="ko-KR" dirty="0" err="1"/>
              <a:t>PDSBoardRepository</a:t>
            </a:r>
            <a:r>
              <a:rPr lang="en-US" altLang="ko-KR" dirty="0"/>
              <a:t> extends </a:t>
            </a:r>
            <a:r>
              <a:rPr lang="en-US" altLang="ko-KR" dirty="0" err="1"/>
              <a:t>CrudRepository</a:t>
            </a:r>
            <a:r>
              <a:rPr lang="en-US" altLang="ko-KR" dirty="0"/>
              <a:t>&lt;</a:t>
            </a:r>
            <a:r>
              <a:rPr lang="en-US" altLang="ko-KR" dirty="0" err="1"/>
              <a:t>PDSBoard</a:t>
            </a:r>
            <a:r>
              <a:rPr lang="en-US" altLang="ko-KR" dirty="0"/>
              <a:t>, Long&gt; {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@Modifying </a:t>
            </a: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@Query</a:t>
            </a:r>
            <a:r>
              <a:rPr lang="en-US" altLang="ko-KR" dirty="0"/>
              <a:t>("UPDATE </a:t>
            </a:r>
            <a:r>
              <a:rPr lang="en-US" altLang="ko-KR" dirty="0" err="1"/>
              <a:t>PDSFile</a:t>
            </a:r>
            <a:r>
              <a:rPr lang="en-US" altLang="ko-KR" dirty="0"/>
              <a:t> f set f. </a:t>
            </a:r>
            <a:r>
              <a:rPr lang="en-US" altLang="ko-KR" dirty="0" err="1"/>
              <a:t>pdsfilename</a:t>
            </a:r>
            <a:r>
              <a:rPr lang="en-US" altLang="ko-KR" dirty="0"/>
              <a:t> = ?2 WHERE </a:t>
            </a:r>
            <a:r>
              <a:rPr lang="en-US" altLang="ko-KR" dirty="0" err="1"/>
              <a:t>f.fno</a:t>
            </a:r>
            <a:r>
              <a:rPr lang="en-US" altLang="ko-KR" dirty="0"/>
              <a:t> = ?1 ")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int </a:t>
            </a:r>
            <a:r>
              <a:rPr lang="en-US" altLang="ko-KR" dirty="0" err="1"/>
              <a:t>updatePDSFile</a:t>
            </a:r>
            <a:r>
              <a:rPr lang="en-US" altLang="ko-KR" dirty="0"/>
              <a:t>(Long </a:t>
            </a:r>
            <a:r>
              <a:rPr lang="en-US" altLang="ko-KR" dirty="0" err="1"/>
              <a:t>fno</a:t>
            </a:r>
            <a:r>
              <a:rPr lang="en-US" altLang="ko-KR" dirty="0"/>
              <a:t>, String </a:t>
            </a:r>
            <a:r>
              <a:rPr lang="en-US" altLang="ko-KR" dirty="0" err="1"/>
              <a:t>newFileName</a:t>
            </a:r>
            <a:r>
              <a:rPr lang="en-US" altLang="ko-KR" dirty="0"/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}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@Transactional  //test</a:t>
            </a:r>
            <a:r>
              <a:rPr lang="ko-KR" altLang="en-US" dirty="0">
                <a:solidFill>
                  <a:srgbClr val="FF0000"/>
                </a:solidFill>
              </a:rPr>
              <a:t> 후 </a:t>
            </a:r>
            <a:r>
              <a:rPr lang="en-US" altLang="ko-KR" dirty="0">
                <a:solidFill>
                  <a:srgbClr val="FF0000"/>
                </a:solidFill>
              </a:rPr>
              <a:t>rollback</a:t>
            </a:r>
            <a:r>
              <a:rPr lang="ko-KR" altLang="en-US" dirty="0">
                <a:solidFill>
                  <a:srgbClr val="FF0000"/>
                </a:solidFill>
              </a:rPr>
              <a:t>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endParaRPr lang="en-US" altLang="ko-KR" dirty="0"/>
          </a:p>
          <a:p>
            <a:pPr lvl="1"/>
            <a:r>
              <a:rPr lang="en-US" altLang="ko-KR" dirty="0"/>
              <a:t>@Test</a:t>
            </a:r>
          </a:p>
          <a:p>
            <a:pPr lvl="2"/>
            <a:r>
              <a:rPr lang="en-US" altLang="ko-KR" dirty="0"/>
              <a:t>public void </a:t>
            </a:r>
            <a:r>
              <a:rPr lang="en-US" altLang="ko-KR" dirty="0" err="1"/>
              <a:t>fileUpdateTest</a:t>
            </a:r>
            <a:r>
              <a:rPr lang="en-US" altLang="ko-KR" dirty="0"/>
              <a:t>() {</a:t>
            </a:r>
          </a:p>
          <a:p>
            <a:pPr lvl="2"/>
            <a:r>
              <a:rPr lang="en-US" altLang="ko-KR" dirty="0"/>
              <a:t>Long </a:t>
            </a:r>
            <a:r>
              <a:rPr lang="en-US" altLang="ko-KR" dirty="0" err="1"/>
              <a:t>fno</a:t>
            </a:r>
            <a:r>
              <a:rPr lang="en-US" altLang="ko-KR" dirty="0"/>
              <a:t> = 50L;</a:t>
            </a:r>
          </a:p>
          <a:p>
            <a:pPr lvl="2"/>
            <a:r>
              <a:rPr lang="en-US" altLang="ko-KR" dirty="0"/>
              <a:t>String </a:t>
            </a:r>
            <a:r>
              <a:rPr lang="en-US" altLang="ko-KR" dirty="0" err="1"/>
              <a:t>newFileName</a:t>
            </a:r>
            <a:r>
              <a:rPr lang="en-US" altLang="ko-KR" dirty="0"/>
              <a:t> = "</a:t>
            </a:r>
            <a:r>
              <a:rPr lang="ko-KR" altLang="en-US" dirty="0"/>
              <a:t>파일이름 수정함***</a:t>
            </a:r>
            <a:r>
              <a:rPr lang="en-US" altLang="ko-KR" dirty="0"/>
              <a:t>";</a:t>
            </a:r>
          </a:p>
          <a:p>
            <a:pPr lvl="2"/>
            <a:r>
              <a:rPr lang="en-US" altLang="ko-KR" dirty="0"/>
              <a:t>int ret = </a:t>
            </a:r>
            <a:r>
              <a:rPr lang="en-US" altLang="ko-KR" dirty="0" err="1"/>
              <a:t>boardRepo.updatePDSFile</a:t>
            </a:r>
            <a:r>
              <a:rPr lang="en-US" altLang="ko-KR" dirty="0"/>
              <a:t>(</a:t>
            </a:r>
            <a:r>
              <a:rPr lang="en-US" altLang="ko-KR" dirty="0" err="1"/>
              <a:t>fno</a:t>
            </a:r>
            <a:r>
              <a:rPr lang="en-US" altLang="ko-KR" dirty="0"/>
              <a:t>, </a:t>
            </a:r>
            <a:r>
              <a:rPr lang="en-US" altLang="ko-KR" dirty="0" err="1"/>
              <a:t>newFileName</a:t>
            </a:r>
            <a:r>
              <a:rPr lang="en-US" altLang="ko-KR" dirty="0"/>
              <a:t>);</a:t>
            </a:r>
          </a:p>
          <a:p>
            <a:pPr lvl="2"/>
            <a:r>
              <a:rPr lang="en-US" altLang="ko-KR" dirty="0" err="1"/>
              <a:t>System.</a:t>
            </a:r>
            <a:r>
              <a:rPr lang="en-US" altLang="ko-KR" i="1" dirty="0" err="1"/>
              <a:t>out.println</a:t>
            </a:r>
            <a:r>
              <a:rPr lang="en-US" altLang="ko-KR" i="1" dirty="0"/>
              <a:t>(ret);</a:t>
            </a:r>
          </a:p>
          <a:p>
            <a:pPr lvl="1"/>
            <a:r>
              <a:rPr lang="en-US" altLang="ko-KR" dirty="0"/>
              <a:t>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41606611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일대다 단방향 처리 </a:t>
            </a:r>
            <a:r>
              <a:rPr lang="en-US" altLang="ko-KR" sz="2400" b="1"/>
              <a:t>– update, delete</a:t>
            </a:r>
            <a:endParaRPr lang="en-US" altLang="ko-KR" sz="2400"/>
          </a:p>
          <a:p>
            <a:pPr lvl="1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2026133"/>
            <a:ext cx="5003800" cy="382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22735659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 dirty="0"/>
              <a:t>일대다 단방향 처리 </a:t>
            </a:r>
            <a:r>
              <a:rPr lang="en-US" altLang="ko-KR" sz="2400" b="1" dirty="0"/>
              <a:t>– </a:t>
            </a:r>
            <a:r>
              <a:rPr lang="ko-KR" altLang="en-US" sz="2400" b="1" dirty="0"/>
              <a:t>연관된 테이블 수정과 삽입 </a:t>
            </a:r>
            <a:endParaRPr lang="en-US" altLang="ko-KR" sz="2400" b="1" dirty="0"/>
          </a:p>
          <a:p>
            <a:pPr marL="800100" lvl="1" indent="-342900">
              <a:buFont typeface="+mj-ea"/>
              <a:buAutoNum type="circleNumDbPlain"/>
            </a:pPr>
            <a:endParaRPr lang="ko-KR" altLang="en-US" dirty="0"/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Comic Sans MS" panose="030F0702030302020204" pitchFamily="66" charset="0"/>
              </a:rPr>
              <a:t>Board</a:t>
            </a:r>
            <a:r>
              <a:rPr lang="ko-KR" altLang="en-US" dirty="0">
                <a:latin typeface="Comic Sans MS" panose="030F0702030302020204" pitchFamily="66" charset="0"/>
              </a:rPr>
              <a:t>를 조회할 때 연관된 </a:t>
            </a:r>
            <a:r>
              <a:rPr lang="en-US" altLang="ko-KR" dirty="0">
                <a:latin typeface="Comic Sans MS" panose="030F0702030302020204" pitchFamily="66" charset="0"/>
              </a:rPr>
              <a:t>File</a:t>
            </a:r>
            <a:r>
              <a:rPr lang="ko-KR" altLang="en-US" dirty="0">
                <a:latin typeface="Comic Sans MS" panose="030F0702030302020204" pitchFamily="66" charset="0"/>
              </a:rPr>
              <a:t>이</a:t>
            </a:r>
            <a:r>
              <a:rPr lang="en-US" altLang="ko-KR" dirty="0">
                <a:latin typeface="Comic Sans MS" panose="030F0702030302020204" pitchFamily="66" charset="0"/>
              </a:rPr>
              <a:t> </a:t>
            </a:r>
            <a:r>
              <a:rPr lang="ko-KR" altLang="en-US" dirty="0">
                <a:latin typeface="Comic Sans MS" panose="030F0702030302020204" pitchFamily="66" charset="0"/>
              </a:rPr>
              <a:t>함께 조회되어야 할까</a:t>
            </a:r>
            <a:r>
              <a:rPr lang="en-US" altLang="ko-KR" dirty="0">
                <a:latin typeface="Comic Sans MS" panose="030F0702030302020204" pitchFamily="66" charset="0"/>
              </a:rPr>
              <a:t>? </a:t>
            </a:r>
            <a:r>
              <a:rPr lang="ko-KR" altLang="en-US" dirty="0">
                <a:latin typeface="Comic Sans MS" panose="030F0702030302020204" pitchFamily="66" charset="0"/>
              </a:rPr>
              <a:t>낭비</a:t>
            </a:r>
            <a:endParaRPr lang="en-US" altLang="ko-KR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Comic Sans MS" panose="030F0702030302020204" pitchFamily="66" charset="0"/>
              </a:rPr>
              <a:t>JPA</a:t>
            </a:r>
            <a:r>
              <a:rPr lang="ko-KR" altLang="en-US" dirty="0">
                <a:latin typeface="Comic Sans MS" panose="030F0702030302020204" pitchFamily="66" charset="0"/>
              </a:rPr>
              <a:t>는 </a:t>
            </a:r>
            <a:r>
              <a:rPr lang="en-US" altLang="ko-KR" dirty="0">
                <a:latin typeface="Comic Sans MS" panose="030F0702030302020204" pitchFamily="66" charset="0"/>
              </a:rPr>
              <a:t>default</a:t>
            </a:r>
            <a:r>
              <a:rPr lang="ko-KR" altLang="en-US" dirty="0">
                <a:latin typeface="Comic Sans MS" panose="030F0702030302020204" pitchFamily="66" charset="0"/>
              </a:rPr>
              <a:t>로 지연로딩을 사용한다</a:t>
            </a:r>
            <a:r>
              <a:rPr lang="en-US" altLang="ko-KR" dirty="0">
                <a:latin typeface="Comic Sans MS" panose="030F0702030302020204" pitchFamily="66" charset="0"/>
              </a:rPr>
              <a:t>.</a:t>
            </a:r>
            <a:r>
              <a:rPr lang="ko-KR" altLang="en-US" dirty="0">
                <a:latin typeface="Comic Sans MS" panose="030F0702030302020204" pitchFamily="66" charset="0"/>
              </a:rPr>
              <a:t> </a:t>
            </a:r>
            <a:r>
              <a:rPr lang="en-US" altLang="ko-KR" dirty="0">
                <a:latin typeface="Comic Sans MS" panose="030F0702030302020204" pitchFamily="66" charset="0"/>
              </a:rPr>
              <a:t>fetch = </a:t>
            </a:r>
            <a:r>
              <a:rPr lang="en-US" altLang="ko-KR" dirty="0" err="1">
                <a:latin typeface="Comic Sans MS" panose="030F0702030302020204" pitchFamily="66" charset="0"/>
              </a:rPr>
              <a:t>FetchType.LAZY</a:t>
            </a:r>
            <a:endParaRPr lang="en-US" altLang="ko-KR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</a:rPr>
              <a:t>지연로딩은 정보가 필요하기 전까지 최대한 테이블에 </a:t>
            </a:r>
            <a:r>
              <a:rPr lang="ko-KR" altLang="en-US" dirty="0" err="1">
                <a:latin typeface="Comic Sans MS" panose="030F0702030302020204" pitchFamily="66" charset="0"/>
              </a:rPr>
              <a:t>접근하지않음을</a:t>
            </a:r>
            <a:r>
              <a:rPr lang="ko-KR" altLang="en-US" dirty="0">
                <a:latin typeface="Comic Sans MS" panose="030F0702030302020204" pitchFamily="66" charset="0"/>
              </a:rPr>
              <a:t> 의미한다</a:t>
            </a:r>
            <a:r>
              <a:rPr lang="en-US" altLang="ko-KR" dirty="0">
                <a:latin typeface="Comic Sans MS" panose="030F0702030302020204" pitchFamily="66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Comic Sans MS" panose="030F0702030302020204" pitchFamily="66" charset="0"/>
              </a:rPr>
              <a:t>즉시로딩은 조인을 이용해서 필요한 </a:t>
            </a:r>
            <a:r>
              <a:rPr lang="ko-KR" altLang="en-US" dirty="0" err="1">
                <a:latin typeface="Comic Sans MS" panose="030F0702030302020204" pitchFamily="66" charset="0"/>
              </a:rPr>
              <a:t>모든정보를</a:t>
            </a:r>
            <a:r>
              <a:rPr lang="ko-KR" altLang="en-US" dirty="0">
                <a:latin typeface="Comic Sans MS" panose="030F0702030302020204" pitchFamily="66" charset="0"/>
              </a:rPr>
              <a:t> 처리한다</a:t>
            </a:r>
            <a:r>
              <a:rPr lang="en-US" altLang="ko-KR" dirty="0">
                <a:latin typeface="Comic Sans MS" panose="030F0702030302020204" pitchFamily="66" charset="0"/>
              </a:rPr>
              <a:t>. fetch = </a:t>
            </a:r>
            <a:r>
              <a:rPr lang="en-US" altLang="ko-KR" dirty="0" err="1">
                <a:latin typeface="Comic Sans MS" panose="030F0702030302020204" pitchFamily="66" charset="0"/>
              </a:rPr>
              <a:t>FetchType.EAGER</a:t>
            </a:r>
            <a:endParaRPr lang="en-US" altLang="ko-KR" dirty="0">
              <a:latin typeface="Comic Sans MS" panose="030F0702030302020204" pitchFamily="66" charset="0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solidFill>
                  <a:srgbClr val="C00000"/>
                </a:solidFill>
                <a:latin typeface="Comic Sans MS" panose="030F0702030302020204" pitchFamily="66" charset="0"/>
              </a:rPr>
              <a:t>@OneToMany(cascade = </a:t>
            </a:r>
            <a:r>
              <a:rPr lang="en-US" altLang="ko-KR" dirty="0" err="1">
                <a:solidFill>
                  <a:srgbClr val="C00000"/>
                </a:solidFill>
                <a:latin typeface="Comic Sans MS" panose="030F0702030302020204" pitchFamily="66" charset="0"/>
              </a:rPr>
              <a:t>CascadeType.</a:t>
            </a:r>
            <a:r>
              <a:rPr lang="en-US" altLang="ko-KR" i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ALL</a:t>
            </a:r>
            <a:r>
              <a:rPr lang="en-US" altLang="ko-KR" i="1" dirty="0">
                <a:solidFill>
                  <a:srgbClr val="C00000"/>
                </a:solidFill>
                <a:latin typeface="Comic Sans MS" panose="030F0702030302020204" pitchFamily="66" charset="0"/>
              </a:rPr>
              <a:t>, fetch = </a:t>
            </a:r>
            <a:r>
              <a:rPr lang="en-US" altLang="ko-KR" i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FetchType.EAGER</a:t>
            </a:r>
            <a:r>
              <a:rPr lang="en-US" altLang="ko-KR" i="1" dirty="0">
                <a:solidFill>
                  <a:srgbClr val="C00000"/>
                </a:solidFill>
                <a:latin typeface="Comic Sans MS" panose="030F0702030302020204" pitchFamily="66" charset="0"/>
              </a:rPr>
              <a:t>)</a:t>
            </a:r>
            <a:endParaRPr lang="en-US" altLang="ko-KR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9" y="4285543"/>
            <a:ext cx="3630612" cy="232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2851561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일대다 단방향 처리 </a:t>
            </a:r>
            <a:r>
              <a:rPr lang="en-US" altLang="ko-KR" sz="2400" b="1"/>
              <a:t>– </a:t>
            </a:r>
            <a:r>
              <a:rPr lang="ko-KR" altLang="en-US" sz="2400" b="1"/>
              <a:t>연관 테이블 삭제와 조회</a:t>
            </a:r>
            <a:r>
              <a:rPr lang="en-US" altLang="ko-KR" sz="2400" b="1"/>
              <a:t>  </a:t>
            </a:r>
          </a:p>
          <a:p>
            <a:pPr marL="800100" lvl="1" indent="-342900">
              <a:buFont typeface="+mj-ea"/>
              <a:buAutoNum type="circleNumDbPlain"/>
            </a:pPr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85" y="2093753"/>
            <a:ext cx="5065915" cy="2178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4796743"/>
            <a:ext cx="5691187" cy="176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4096126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[</a:t>
            </a:r>
            <a:r>
              <a:rPr lang="ko-KR" altLang="en-US" sz="2400" b="1"/>
              <a:t>예시</a:t>
            </a:r>
            <a:r>
              <a:rPr lang="en-US" altLang="ko-KR" sz="2400" b="1"/>
              <a:t>]</a:t>
            </a:r>
            <a:r>
              <a:rPr lang="ko-KR" altLang="en-US" sz="2400" b="1"/>
              <a:t>게시글과 댓글 관계 </a:t>
            </a:r>
            <a:endParaRPr lang="en-US" altLang="ko-KR" sz="2400" b="1"/>
          </a:p>
          <a:p>
            <a:pPr lvl="1">
              <a:lnSpc>
                <a:spcPct val="150000"/>
              </a:lnSpc>
            </a:pPr>
            <a:endParaRPr lang="en-US" altLang="ko-KR" sz="2400" b="1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ko-KR" sz="20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2041523"/>
            <a:ext cx="5929779" cy="3846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39" y="2214191"/>
            <a:ext cx="6203952" cy="3501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20568963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</a:t>
            </a:r>
            <a:r>
              <a:rPr lang="ko-KR" altLang="en-US" sz="2400" b="1"/>
              <a:t>연관관계 설정</a:t>
            </a:r>
            <a:endParaRPr lang="en-US" altLang="ko-KR" sz="2400" b="1"/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/>
              <a:t>@OneToMany</a:t>
            </a:r>
            <a:r>
              <a:rPr lang="ko-KR" altLang="en-US" sz="2000"/>
              <a:t>로 인해 중간테이블이 생성된다</a:t>
            </a:r>
            <a:r>
              <a:rPr lang="en-US" altLang="ko-KR" sz="2000"/>
              <a:t>. (@JoinColumn</a:t>
            </a:r>
            <a:r>
              <a:rPr lang="ko-KR" altLang="en-US" sz="2000"/>
              <a:t>를</a:t>
            </a:r>
            <a:r>
              <a:rPr lang="en-US" altLang="ko-KR" sz="2000"/>
              <a:t> </a:t>
            </a:r>
            <a:r>
              <a:rPr lang="ko-KR" altLang="en-US" sz="2000"/>
              <a:t>사용하면 반대쪽에 칼럼이 추가되고 중간테이블은 생기지않는다</a:t>
            </a:r>
            <a:r>
              <a:rPr lang="en-US" altLang="ko-KR" sz="2000"/>
              <a:t>)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/>
              <a:t>중간테이블을 생성하지않고  </a:t>
            </a:r>
            <a:r>
              <a:rPr lang="en-US" altLang="ko-KR" sz="2000"/>
              <a:t>PK,FK</a:t>
            </a:r>
            <a:r>
              <a:rPr lang="ko-KR" altLang="en-US" sz="2000"/>
              <a:t>를 지정하여 관계를 맺을 수 있다</a:t>
            </a:r>
            <a:r>
              <a:rPr lang="en-US" altLang="ko-KR" sz="2000"/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>
                <a:solidFill>
                  <a:srgbClr val="FF0000"/>
                </a:solidFill>
              </a:rPr>
              <a:t>PK</a:t>
            </a:r>
            <a:r>
              <a:rPr lang="ko-KR" altLang="en-US" sz="2000">
                <a:solidFill>
                  <a:srgbClr val="FF0000"/>
                </a:solidFill>
              </a:rPr>
              <a:t>쪽에서 </a:t>
            </a:r>
            <a:r>
              <a:rPr lang="en-US" altLang="ko-KR" sz="2000">
                <a:solidFill>
                  <a:srgbClr val="FF0000"/>
                </a:solidFill>
              </a:rPr>
              <a:t>mappedBy</a:t>
            </a:r>
            <a:r>
              <a:rPr lang="ko-KR" altLang="en-US" sz="2000">
                <a:solidFill>
                  <a:srgbClr val="FF0000"/>
                </a:solidFill>
              </a:rPr>
              <a:t>를 이용하여 자신이 다른객체에 매여있음을 명시한다</a:t>
            </a:r>
            <a:r>
              <a:rPr lang="en-US" altLang="ko-KR" sz="2000"/>
              <a:t>.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/>
              <a:t>“</a:t>
            </a:r>
            <a:r>
              <a:rPr lang="ko-KR" altLang="en-US" sz="2000"/>
              <a:t>매여있다</a:t>
            </a:r>
            <a:r>
              <a:rPr lang="en-US" altLang="ko-KR" sz="2000"/>
              <a:t>”</a:t>
            </a:r>
            <a:r>
              <a:rPr lang="ko-KR" altLang="en-US" sz="2000"/>
              <a:t>게시글의 댓글이 존재한다면 게시글을 지울수 없다의 의미이다</a:t>
            </a:r>
            <a:r>
              <a:rPr lang="en-US" altLang="ko-KR" sz="2000"/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/>
              <a:t>mappedBy </a:t>
            </a:r>
            <a:r>
              <a:rPr lang="ko-KR" altLang="en-US" sz="2000"/>
              <a:t>에는 참조한 쪽의 변수를 지정한다</a:t>
            </a:r>
            <a:r>
              <a:rPr lang="en-US" altLang="ko-KR" sz="2000"/>
              <a:t>. 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/>
              <a:t>tbl_free_replies </a:t>
            </a:r>
            <a:r>
              <a:rPr lang="ko-KR" altLang="en-US" sz="2000"/>
              <a:t>테이블에 </a:t>
            </a:r>
            <a:r>
              <a:rPr lang="en-US" altLang="ko-KR" sz="2000"/>
              <a:t>board_bno</a:t>
            </a:r>
            <a:r>
              <a:rPr lang="ko-KR" altLang="en-US" sz="2000"/>
              <a:t>칼럼이 추가된다</a:t>
            </a:r>
            <a:r>
              <a:rPr lang="en-US" altLang="ko-KR" sz="2000"/>
              <a:t>.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/>
              <a:t>board</a:t>
            </a:r>
            <a:r>
              <a:rPr lang="ko-KR" altLang="en-US" sz="2000"/>
              <a:t>의 댓글수를 가져오기위해 지연로딩을 즉시로딩으로 변경한다</a:t>
            </a:r>
            <a:r>
              <a:rPr lang="en-US" altLang="ko-KR" sz="2000"/>
              <a:t>. (EAGER)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/>
              <a:t>지연로딩을 사용하는 경우는 연관관계 정보를 가져오기 위해 </a:t>
            </a:r>
            <a:r>
              <a:rPr lang="en-US" altLang="ko-KR" sz="2000"/>
              <a:t>@Transactinal</a:t>
            </a:r>
            <a:r>
              <a:rPr lang="ko-KR" altLang="en-US" sz="2000"/>
              <a:t>을 사용한다</a:t>
            </a:r>
            <a:r>
              <a:rPr lang="en-US" altLang="ko-KR" sz="2000"/>
              <a:t>. (LAZY)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/>
              <a:t>양방향 설정을 사용하는 경우 </a:t>
            </a:r>
            <a:r>
              <a:rPr lang="en-US" altLang="ko-KR" sz="2000"/>
              <a:t>ToString</a:t>
            </a:r>
            <a:r>
              <a:rPr lang="ko-KR" altLang="en-US" sz="2000"/>
              <a:t>에 주의한다</a:t>
            </a:r>
            <a:r>
              <a:rPr lang="en-US" altLang="ko-KR" sz="2000"/>
              <a:t>.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885146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56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</a:t>
            </a:r>
            <a:r>
              <a:rPr lang="ko-KR" altLang="en-US" sz="2400" b="1"/>
              <a:t>연관관계 설정</a:t>
            </a:r>
            <a:endParaRPr lang="en-US" altLang="ko-KR" sz="2400" b="1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270351"/>
            <a:ext cx="4872037" cy="2308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3169996"/>
            <a:ext cx="4346575" cy="2818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19105343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Repository </a:t>
            </a:r>
            <a:r>
              <a:rPr lang="ko-KR" altLang="en-US" sz="2400" b="1"/>
              <a:t>생성</a:t>
            </a:r>
            <a:endParaRPr lang="en-US" altLang="ko-KR" sz="2400" b="1"/>
          </a:p>
          <a:p>
            <a:pPr lvl="1">
              <a:lnSpc>
                <a:spcPct val="150000"/>
              </a:lnSpc>
            </a:pPr>
            <a:endParaRPr lang="en-US" altLang="ko-KR" sz="2400" b="1"/>
          </a:p>
          <a:p>
            <a:pPr lvl="1">
              <a:lnSpc>
                <a:spcPct val="150000"/>
              </a:lnSpc>
            </a:pPr>
            <a:r>
              <a:rPr lang="en-US" altLang="ko-KR"/>
              <a:t>public interface </a:t>
            </a:r>
            <a:r>
              <a:rPr lang="en-US" altLang="ko-KR">
                <a:solidFill>
                  <a:srgbClr val="FF0000"/>
                </a:solidFill>
              </a:rPr>
              <a:t>FreeBoardRepository </a:t>
            </a:r>
          </a:p>
          <a:p>
            <a:pPr lvl="1"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	</a:t>
            </a:r>
            <a:r>
              <a:rPr lang="en-US" altLang="ko-KR"/>
              <a:t>extends CrudRepository&lt;FreeBoard, Long&gt; { ……… }</a:t>
            </a:r>
          </a:p>
          <a:p>
            <a:pPr lvl="2">
              <a:lnSpc>
                <a:spcPct val="150000"/>
              </a:lnSpc>
            </a:pP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public interface </a:t>
            </a:r>
            <a:r>
              <a:rPr lang="en-US" altLang="ko-KR">
                <a:solidFill>
                  <a:srgbClr val="FF0000"/>
                </a:solidFill>
              </a:rPr>
              <a:t>FreeBoardReplyRepository </a:t>
            </a:r>
          </a:p>
          <a:p>
            <a:pPr lvl="1">
              <a:lnSpc>
                <a:spcPct val="150000"/>
              </a:lnSpc>
            </a:pPr>
            <a:r>
              <a:rPr lang="en-US" altLang="ko-KR"/>
              <a:t>	extends CrudRepository&lt;FreeBoardReply, Long&gt;{ ……… 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948824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135C6-32EB-4E9D-8781-73E05ED4CD11}"/>
              </a:ext>
            </a:extLst>
          </p:cNvPr>
          <p:cNvSpPr/>
          <p:nvPr/>
        </p:nvSpPr>
        <p:spPr>
          <a:xfrm>
            <a:off x="488356" y="1170422"/>
            <a:ext cx="1059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lnSpc>
                <a:spcPct val="150000"/>
              </a:lnSpc>
              <a:buFont typeface="맑은 고딕" panose="020B0503020000020004" pitchFamily="50" charset="-127"/>
              <a:buChar char="▶"/>
            </a:pPr>
            <a:r>
              <a:rPr lang="ko-KR" altLang="en-US" sz="2400" b="1"/>
              <a:t>양방향 처리  </a:t>
            </a:r>
            <a:r>
              <a:rPr lang="en-US" altLang="ko-KR" sz="2400" b="1"/>
              <a:t>- Repository </a:t>
            </a:r>
            <a:r>
              <a:rPr lang="ko-KR" altLang="en-US" sz="2400" b="1"/>
              <a:t>사용</a:t>
            </a:r>
            <a:r>
              <a:rPr lang="en-US" altLang="ko-KR" sz="2400" b="1"/>
              <a:t> 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400"/>
              <a:t>tbl_freeboards </a:t>
            </a:r>
            <a:r>
              <a:rPr lang="ko-KR" altLang="en-US" sz="2400"/>
              <a:t>테이블 입력</a:t>
            </a:r>
            <a:r>
              <a:rPr lang="en-US" altLang="ko-KR" sz="2400"/>
              <a:t> </a:t>
            </a:r>
            <a:endParaRPr lang="en-US" altLang="ko-KR" sz="2400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81" y="2456023"/>
            <a:ext cx="5189537" cy="278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4050" y="105748"/>
            <a:ext cx="5759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JPA </a:t>
            </a:r>
            <a:r>
              <a:rPr lang="ko-KR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연관관계</a:t>
            </a:r>
          </a:p>
        </p:txBody>
      </p:sp>
    </p:spTree>
    <p:extLst>
      <p:ext uri="{BB962C8B-B14F-4D97-AF65-F5344CB8AC3E}">
        <p14:creationId xmlns:p14="http://schemas.microsoft.com/office/powerpoint/2010/main" val="325175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jj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66562</TotalTime>
  <Words>28256</Words>
  <Application>Microsoft Office PowerPoint</Application>
  <PresentationFormat>와이드스크린</PresentationFormat>
  <Paragraphs>4417</Paragraphs>
  <Slides>269</Slides>
  <Notes>194</Notes>
  <HiddenSlides>0</HiddenSlides>
  <MMClips>0</MMClips>
  <ScaleCrop>false</ScaleCrop>
  <HeadingPairs>
    <vt:vector size="6" baseType="variant">
      <vt:variant>
        <vt:lpstr>사용한 글꼴</vt:lpstr>
      </vt:variant>
      <vt:variant>
        <vt:i4>25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269</vt:i4>
      </vt:variant>
    </vt:vector>
  </HeadingPairs>
  <TitlesOfParts>
    <vt:vector size="295" baseType="lpstr">
      <vt:lpstr>-apple-system</vt:lpstr>
      <vt:lpstr>Arial Unicode MS</vt:lpstr>
      <vt:lpstr>CookieRun Bold</vt:lpstr>
      <vt:lpstr>CookieRun Regular</vt:lpstr>
      <vt:lpstr>FC Script</vt:lpstr>
      <vt:lpstr>HGGothicE</vt:lpstr>
      <vt:lpstr>HY견고딕</vt:lpstr>
      <vt:lpstr>HY견명조</vt:lpstr>
      <vt:lpstr>HY헤드라인M</vt:lpstr>
      <vt:lpstr>HY헤드라인M (본문)</vt:lpstr>
      <vt:lpstr>source-serif-pro</vt:lpstr>
      <vt:lpstr>Spoqa Han Sans</vt:lpstr>
      <vt:lpstr>굴림</vt:lpstr>
      <vt:lpstr>나눔고딕코딩</vt:lpstr>
      <vt:lpstr>나눔명조</vt:lpstr>
      <vt:lpstr>나눔스퀘어</vt:lpstr>
      <vt:lpstr>맑은 고딕</vt:lpstr>
      <vt:lpstr>Arial</vt:lpstr>
      <vt:lpstr>Cascadia Code</vt:lpstr>
      <vt:lpstr>Cascadia Mono</vt:lpstr>
      <vt:lpstr>Comic Sans MS</vt:lpstr>
      <vt:lpstr>Consolas</vt:lpstr>
      <vt:lpstr>Courier New</vt:lpstr>
      <vt:lpstr>Fira Mono</vt:lpstr>
      <vt:lpstr>Wingdings</vt:lpstr>
      <vt:lpstr>Office 테마</vt:lpstr>
      <vt:lpstr>Spring Boot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a40</dc:creator>
  <cp:lastModifiedBy>아카데미006 퍼스트존</cp:lastModifiedBy>
  <cp:revision>1539</cp:revision>
  <dcterms:created xsi:type="dcterms:W3CDTF">2020-03-22T10:18:41Z</dcterms:created>
  <dcterms:modified xsi:type="dcterms:W3CDTF">2025-08-06T22:26:53Z</dcterms:modified>
</cp:coreProperties>
</file>